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96" r:id="rId2"/>
    <p:sldId id="316" r:id="rId3"/>
    <p:sldId id="306" r:id="rId4"/>
    <p:sldId id="328" r:id="rId5"/>
    <p:sldId id="329" r:id="rId6"/>
    <p:sldId id="317" r:id="rId7"/>
    <p:sldId id="318" r:id="rId8"/>
    <p:sldId id="320" r:id="rId9"/>
    <p:sldId id="321" r:id="rId10"/>
    <p:sldId id="324" r:id="rId11"/>
    <p:sldId id="322" r:id="rId12"/>
    <p:sldId id="323" r:id="rId13"/>
    <p:sldId id="325" r:id="rId14"/>
    <p:sldId id="326" r:id="rId15"/>
    <p:sldId id="327" r:id="rId16"/>
    <p:sldId id="330" r:id="rId17"/>
    <p:sldId id="319" r:id="rId18"/>
    <p:sldId id="313" r:id="rId1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6" autoAdjust="0"/>
    <p:restoredTop sz="62545" autoAdjust="0"/>
  </p:normalViewPr>
  <p:slideViewPr>
    <p:cSldViewPr snapToGrid="0">
      <p:cViewPr>
        <p:scale>
          <a:sx n="50" d="100"/>
          <a:sy n="50" d="100"/>
        </p:scale>
        <p:origin x="412" y="24"/>
      </p:cViewPr>
      <p:guideLst/>
    </p:cSldViewPr>
  </p:slideViewPr>
  <p:notesTextViewPr>
    <p:cViewPr>
      <p:scale>
        <a:sx n="75" d="100"/>
        <a:sy n="75" d="100"/>
      </p:scale>
      <p:origin x="0" y="0"/>
    </p:cViewPr>
  </p:notesTextViewPr>
  <p:sorterViewPr>
    <p:cViewPr varScale="1">
      <p:scale>
        <a:sx n="1" d="1"/>
        <a:sy n="1" d="1"/>
      </p:scale>
      <p:origin x="0" y="-411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6D139F49-35A8-4822-A7A4-9BED8AA9E297}" type="datetimeFigureOut">
              <a:rPr lang="en-GB" smtClean="0"/>
              <a:t>29/06/2021</a:t>
            </a:fld>
            <a:endParaRPr lang="en-GB"/>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4D40FEB7-9F63-4C33-82AD-F2D93131D8EB}" type="slidenum">
              <a:rPr lang="en-GB" smtClean="0"/>
              <a:t>‹#›</a:t>
            </a:fld>
            <a:endParaRPr lang="en-GB"/>
          </a:p>
        </p:txBody>
      </p:sp>
    </p:spTree>
    <p:extLst>
      <p:ext uri="{BB962C8B-B14F-4D97-AF65-F5344CB8AC3E}">
        <p14:creationId xmlns:p14="http://schemas.microsoft.com/office/powerpoint/2010/main" val="3540547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a:p>
            <a:endParaRPr lang="en-GB" dirty="0"/>
          </a:p>
        </p:txBody>
      </p:sp>
      <p:sp>
        <p:nvSpPr>
          <p:cNvPr id="4" name="Slide Number Placeholder 3"/>
          <p:cNvSpPr>
            <a:spLocks noGrp="1"/>
          </p:cNvSpPr>
          <p:nvPr>
            <p:ph type="sldNum" sz="quarter" idx="5"/>
          </p:nvPr>
        </p:nvSpPr>
        <p:spPr/>
        <p:txBody>
          <a:bodyPr/>
          <a:lstStyle/>
          <a:p>
            <a:fld id="{4D40FEB7-9F63-4C33-82AD-F2D93131D8EB}" type="slidenum">
              <a:rPr lang="en-GB" smtClean="0"/>
              <a:t>1</a:t>
            </a:fld>
            <a:endParaRPr lang="en-GB"/>
          </a:p>
        </p:txBody>
      </p:sp>
    </p:spTree>
    <p:extLst>
      <p:ext uri="{BB962C8B-B14F-4D97-AF65-F5344CB8AC3E}">
        <p14:creationId xmlns:p14="http://schemas.microsoft.com/office/powerpoint/2010/main" val="4604278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D40FEB7-9F63-4C33-82AD-F2D93131D8EB}" type="slidenum">
              <a:rPr lang="en-GB" smtClean="0"/>
              <a:t>10</a:t>
            </a:fld>
            <a:endParaRPr lang="en-GB"/>
          </a:p>
        </p:txBody>
      </p:sp>
    </p:spTree>
    <p:extLst>
      <p:ext uri="{BB962C8B-B14F-4D97-AF65-F5344CB8AC3E}">
        <p14:creationId xmlns:p14="http://schemas.microsoft.com/office/powerpoint/2010/main" val="36207157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D40FEB7-9F63-4C33-82AD-F2D93131D8EB}" type="slidenum">
              <a:rPr lang="en-GB" smtClean="0"/>
              <a:t>11</a:t>
            </a:fld>
            <a:endParaRPr lang="en-GB"/>
          </a:p>
        </p:txBody>
      </p:sp>
    </p:spTree>
    <p:extLst>
      <p:ext uri="{BB962C8B-B14F-4D97-AF65-F5344CB8AC3E}">
        <p14:creationId xmlns:p14="http://schemas.microsoft.com/office/powerpoint/2010/main" val="30843159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D40FEB7-9F63-4C33-82AD-F2D93131D8EB}" type="slidenum">
              <a:rPr lang="en-GB" smtClean="0"/>
              <a:t>12</a:t>
            </a:fld>
            <a:endParaRPr lang="en-GB"/>
          </a:p>
        </p:txBody>
      </p:sp>
    </p:spTree>
    <p:extLst>
      <p:ext uri="{BB962C8B-B14F-4D97-AF65-F5344CB8AC3E}">
        <p14:creationId xmlns:p14="http://schemas.microsoft.com/office/powerpoint/2010/main" val="31850241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Eye catching invitations</a:t>
            </a:r>
          </a:p>
          <a:p>
            <a:r>
              <a:rPr lang="en-GB" dirty="0"/>
              <a:t>Clear objective</a:t>
            </a:r>
          </a:p>
          <a:p>
            <a:endParaRPr lang="en-GB" dirty="0"/>
          </a:p>
        </p:txBody>
      </p:sp>
      <p:sp>
        <p:nvSpPr>
          <p:cNvPr id="4" name="Slide Number Placeholder 3"/>
          <p:cNvSpPr>
            <a:spLocks noGrp="1"/>
          </p:cNvSpPr>
          <p:nvPr>
            <p:ph type="sldNum" sz="quarter" idx="5"/>
          </p:nvPr>
        </p:nvSpPr>
        <p:spPr/>
        <p:txBody>
          <a:bodyPr/>
          <a:lstStyle/>
          <a:p>
            <a:fld id="{4D40FEB7-9F63-4C33-82AD-F2D93131D8EB}" type="slidenum">
              <a:rPr lang="en-GB" smtClean="0"/>
              <a:t>13</a:t>
            </a:fld>
            <a:endParaRPr lang="en-GB"/>
          </a:p>
        </p:txBody>
      </p:sp>
    </p:spTree>
    <p:extLst>
      <p:ext uri="{BB962C8B-B14F-4D97-AF65-F5344CB8AC3E}">
        <p14:creationId xmlns:p14="http://schemas.microsoft.com/office/powerpoint/2010/main" val="3076238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Risk Assessments</a:t>
            </a:r>
          </a:p>
          <a:p>
            <a:r>
              <a:rPr lang="en-GB" dirty="0"/>
              <a:t>Method Statements if necessary</a:t>
            </a:r>
          </a:p>
          <a:p>
            <a:r>
              <a:rPr lang="en-GB" dirty="0"/>
              <a:t>Covid protocols</a:t>
            </a:r>
          </a:p>
          <a:p>
            <a:r>
              <a:rPr lang="en-GB" dirty="0"/>
              <a:t>Fire Safety Regs</a:t>
            </a:r>
          </a:p>
          <a:p>
            <a:r>
              <a:rPr lang="en-GB" dirty="0"/>
              <a:t>Local Authority requirements</a:t>
            </a:r>
          </a:p>
          <a:p>
            <a:r>
              <a:rPr lang="en-GB" dirty="0"/>
              <a:t>Table Tops – Command Structure for large scale events such as </a:t>
            </a:r>
            <a:r>
              <a:rPr lang="en-GB" dirty="0" err="1"/>
              <a:t>aintree</a:t>
            </a:r>
            <a:endParaRPr lang="en-GB" dirty="0"/>
          </a:p>
        </p:txBody>
      </p:sp>
      <p:sp>
        <p:nvSpPr>
          <p:cNvPr id="4" name="Slide Number Placeholder 3"/>
          <p:cNvSpPr>
            <a:spLocks noGrp="1"/>
          </p:cNvSpPr>
          <p:nvPr>
            <p:ph type="sldNum" sz="quarter" idx="5"/>
          </p:nvPr>
        </p:nvSpPr>
        <p:spPr/>
        <p:txBody>
          <a:bodyPr/>
          <a:lstStyle/>
          <a:p>
            <a:fld id="{4D40FEB7-9F63-4C33-82AD-F2D93131D8EB}" type="slidenum">
              <a:rPr lang="en-GB" smtClean="0"/>
              <a:t>14</a:t>
            </a:fld>
            <a:endParaRPr lang="en-GB"/>
          </a:p>
        </p:txBody>
      </p:sp>
    </p:spTree>
    <p:extLst>
      <p:ext uri="{BB962C8B-B14F-4D97-AF65-F5344CB8AC3E}">
        <p14:creationId xmlns:p14="http://schemas.microsoft.com/office/powerpoint/2010/main" val="16749005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Essential to keep building on the relationships you have made</a:t>
            </a:r>
          </a:p>
          <a:p>
            <a:r>
              <a:rPr lang="en-GB" dirty="0"/>
              <a:t>Feedback to the suppliers and venue</a:t>
            </a:r>
          </a:p>
        </p:txBody>
      </p:sp>
      <p:sp>
        <p:nvSpPr>
          <p:cNvPr id="4" name="Slide Number Placeholder 3"/>
          <p:cNvSpPr>
            <a:spLocks noGrp="1"/>
          </p:cNvSpPr>
          <p:nvPr>
            <p:ph type="sldNum" sz="quarter" idx="5"/>
          </p:nvPr>
        </p:nvSpPr>
        <p:spPr/>
        <p:txBody>
          <a:bodyPr/>
          <a:lstStyle/>
          <a:p>
            <a:fld id="{4D40FEB7-9F63-4C33-82AD-F2D93131D8EB}" type="slidenum">
              <a:rPr lang="en-GB" smtClean="0"/>
              <a:t>15</a:t>
            </a:fld>
            <a:endParaRPr lang="en-GB"/>
          </a:p>
        </p:txBody>
      </p:sp>
    </p:spTree>
    <p:extLst>
      <p:ext uri="{BB962C8B-B14F-4D97-AF65-F5344CB8AC3E}">
        <p14:creationId xmlns:p14="http://schemas.microsoft.com/office/powerpoint/2010/main" val="12282280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D40FEB7-9F63-4C33-82AD-F2D93131D8EB}" type="slidenum">
              <a:rPr lang="en-GB" smtClean="0"/>
              <a:t>16</a:t>
            </a:fld>
            <a:endParaRPr lang="en-GB"/>
          </a:p>
        </p:txBody>
      </p:sp>
    </p:spTree>
    <p:extLst>
      <p:ext uri="{BB962C8B-B14F-4D97-AF65-F5344CB8AC3E}">
        <p14:creationId xmlns:p14="http://schemas.microsoft.com/office/powerpoint/2010/main" val="9591528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D40FEB7-9F63-4C33-82AD-F2D93131D8EB}" type="slidenum">
              <a:rPr lang="en-GB" smtClean="0"/>
              <a:t>17</a:t>
            </a:fld>
            <a:endParaRPr lang="en-GB"/>
          </a:p>
        </p:txBody>
      </p:sp>
    </p:spTree>
    <p:extLst>
      <p:ext uri="{BB962C8B-B14F-4D97-AF65-F5344CB8AC3E}">
        <p14:creationId xmlns:p14="http://schemas.microsoft.com/office/powerpoint/2010/main" val="8690963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Sal</a:t>
            </a:r>
          </a:p>
        </p:txBody>
      </p:sp>
      <p:sp>
        <p:nvSpPr>
          <p:cNvPr id="4" name="Slide Number Placeholder 3"/>
          <p:cNvSpPr>
            <a:spLocks noGrp="1"/>
          </p:cNvSpPr>
          <p:nvPr>
            <p:ph type="sldNum" sz="quarter" idx="5"/>
          </p:nvPr>
        </p:nvSpPr>
        <p:spPr/>
        <p:txBody>
          <a:bodyPr/>
          <a:lstStyle/>
          <a:p>
            <a:fld id="{4D40FEB7-9F63-4C33-82AD-F2D93131D8EB}" type="slidenum">
              <a:rPr lang="en-GB" smtClean="0"/>
              <a:t>18</a:t>
            </a:fld>
            <a:endParaRPr lang="en-GB"/>
          </a:p>
        </p:txBody>
      </p:sp>
    </p:spTree>
    <p:extLst>
      <p:ext uri="{BB962C8B-B14F-4D97-AF65-F5344CB8AC3E}">
        <p14:creationId xmlns:p14="http://schemas.microsoft.com/office/powerpoint/2010/main" val="38780518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D40FEB7-9F63-4C33-82AD-F2D93131D8EB}" type="slidenum">
              <a:rPr lang="en-GB" smtClean="0"/>
              <a:t>2</a:t>
            </a:fld>
            <a:endParaRPr lang="en-GB"/>
          </a:p>
        </p:txBody>
      </p:sp>
    </p:spTree>
    <p:extLst>
      <p:ext uri="{BB962C8B-B14F-4D97-AF65-F5344CB8AC3E}">
        <p14:creationId xmlns:p14="http://schemas.microsoft.com/office/powerpoint/2010/main" val="6835716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D40FEB7-9F63-4C33-82AD-F2D93131D8EB}" type="slidenum">
              <a:rPr lang="en-GB" smtClean="0"/>
              <a:t>3</a:t>
            </a:fld>
            <a:endParaRPr lang="en-GB"/>
          </a:p>
        </p:txBody>
      </p:sp>
    </p:spTree>
    <p:extLst>
      <p:ext uri="{BB962C8B-B14F-4D97-AF65-F5344CB8AC3E}">
        <p14:creationId xmlns:p14="http://schemas.microsoft.com/office/powerpoint/2010/main" val="2476385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D40FEB7-9F63-4C33-82AD-F2D93131D8EB}" type="slidenum">
              <a:rPr lang="en-GB" smtClean="0"/>
              <a:t>4</a:t>
            </a:fld>
            <a:endParaRPr lang="en-GB"/>
          </a:p>
        </p:txBody>
      </p:sp>
    </p:spTree>
    <p:extLst>
      <p:ext uri="{BB962C8B-B14F-4D97-AF65-F5344CB8AC3E}">
        <p14:creationId xmlns:p14="http://schemas.microsoft.com/office/powerpoint/2010/main" val="9253943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D40FEB7-9F63-4C33-82AD-F2D93131D8EB}" type="slidenum">
              <a:rPr lang="en-GB" smtClean="0"/>
              <a:t>5</a:t>
            </a:fld>
            <a:endParaRPr lang="en-GB"/>
          </a:p>
        </p:txBody>
      </p:sp>
    </p:spTree>
    <p:extLst>
      <p:ext uri="{BB962C8B-B14F-4D97-AF65-F5344CB8AC3E}">
        <p14:creationId xmlns:p14="http://schemas.microsoft.com/office/powerpoint/2010/main" val="37100661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D40FEB7-9F63-4C33-82AD-F2D93131D8EB}" type="slidenum">
              <a:rPr lang="en-GB" smtClean="0"/>
              <a:t>6</a:t>
            </a:fld>
            <a:endParaRPr lang="en-GB"/>
          </a:p>
        </p:txBody>
      </p:sp>
    </p:spTree>
    <p:extLst>
      <p:ext uri="{BB962C8B-B14F-4D97-AF65-F5344CB8AC3E}">
        <p14:creationId xmlns:p14="http://schemas.microsoft.com/office/powerpoint/2010/main" val="27719966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D40FEB7-9F63-4C33-82AD-F2D93131D8EB}" type="slidenum">
              <a:rPr lang="en-GB" smtClean="0"/>
              <a:t>7</a:t>
            </a:fld>
            <a:endParaRPr lang="en-GB"/>
          </a:p>
        </p:txBody>
      </p:sp>
    </p:spTree>
    <p:extLst>
      <p:ext uri="{BB962C8B-B14F-4D97-AF65-F5344CB8AC3E}">
        <p14:creationId xmlns:p14="http://schemas.microsoft.com/office/powerpoint/2010/main" val="14300356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D40FEB7-9F63-4C33-82AD-F2D93131D8EB}" type="slidenum">
              <a:rPr lang="en-GB" smtClean="0"/>
              <a:t>8</a:t>
            </a:fld>
            <a:endParaRPr lang="en-GB"/>
          </a:p>
        </p:txBody>
      </p:sp>
    </p:spTree>
    <p:extLst>
      <p:ext uri="{BB962C8B-B14F-4D97-AF65-F5344CB8AC3E}">
        <p14:creationId xmlns:p14="http://schemas.microsoft.com/office/powerpoint/2010/main" val="37428894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D40FEB7-9F63-4C33-82AD-F2D93131D8EB}" type="slidenum">
              <a:rPr lang="en-GB" smtClean="0"/>
              <a:t>9</a:t>
            </a:fld>
            <a:endParaRPr lang="en-GB"/>
          </a:p>
        </p:txBody>
      </p:sp>
    </p:spTree>
    <p:extLst>
      <p:ext uri="{BB962C8B-B14F-4D97-AF65-F5344CB8AC3E}">
        <p14:creationId xmlns:p14="http://schemas.microsoft.com/office/powerpoint/2010/main" val="36577542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63088D2-2356-456F-9662-7E6462FDC573}" type="datetimeFigureOut">
              <a:rPr lang="en-GB" smtClean="0"/>
              <a:t>29/06/2021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EA2B4A7-3FC7-46FD-9A7F-F05314F198FD}" type="slidenum">
              <a:rPr lang="en-GB" smtClean="0"/>
              <a:t>‹#›</a:t>
            </a:fld>
            <a:endParaRPr lang="en-GB"/>
          </a:p>
        </p:txBody>
      </p:sp>
      <p:sp>
        <p:nvSpPr>
          <p:cNvPr id="7" name="Rectangle 7"/>
          <p:cNvSpPr>
            <a:spLocks noChangeArrowheads="1"/>
          </p:cNvSpPr>
          <p:nvPr userDrawn="1"/>
        </p:nvSpPr>
        <p:spPr bwMode="auto">
          <a:xfrm>
            <a:off x="0" y="17490"/>
            <a:ext cx="12192000" cy="696494"/>
          </a:xfrm>
          <a:prstGeom prst="rect">
            <a:avLst/>
          </a:prstGeom>
          <a:solidFill>
            <a:srgbClr val="FDE704"/>
          </a:solidFill>
          <a:ln>
            <a:noFill/>
          </a:ln>
          <a:effectLst>
            <a:outerShdw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defRPr/>
            </a:pPr>
            <a:endParaRPr lang="en-US" altLang="en-US" sz="1800">
              <a:solidFill>
                <a:srgbClr val="FFFFFF"/>
              </a:solidFill>
              <a:latin typeface="Calibri" pitchFamily="34" charset="0"/>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53400" y="70462"/>
            <a:ext cx="3810000" cy="590550"/>
          </a:xfrm>
          <a:prstGeom prst="rect">
            <a:avLst/>
          </a:prstGeom>
        </p:spPr>
      </p:pic>
    </p:spTree>
    <p:extLst>
      <p:ext uri="{BB962C8B-B14F-4D97-AF65-F5344CB8AC3E}">
        <p14:creationId xmlns:p14="http://schemas.microsoft.com/office/powerpoint/2010/main" val="15594350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63088D2-2356-456F-9662-7E6462FDC573}" type="datetimeFigureOut">
              <a:rPr lang="en-GB" smtClean="0"/>
              <a:t>29/06/2021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EA2B4A7-3FC7-46FD-9A7F-F05314F198FD}" type="slidenum">
              <a:rPr lang="en-GB" smtClean="0"/>
              <a:t>‹#›</a:t>
            </a:fld>
            <a:endParaRPr lang="en-GB"/>
          </a:p>
        </p:txBody>
      </p:sp>
    </p:spTree>
    <p:extLst>
      <p:ext uri="{BB962C8B-B14F-4D97-AF65-F5344CB8AC3E}">
        <p14:creationId xmlns:p14="http://schemas.microsoft.com/office/powerpoint/2010/main" val="2255250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63088D2-2356-456F-9662-7E6462FDC573}" type="datetimeFigureOut">
              <a:rPr lang="en-GB" smtClean="0"/>
              <a:t>29/06/2021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EA2B4A7-3FC7-46FD-9A7F-F05314F198FD}" type="slidenum">
              <a:rPr lang="en-GB" smtClean="0"/>
              <a:t>‹#›</a:t>
            </a:fld>
            <a:endParaRPr lang="en-GB"/>
          </a:p>
        </p:txBody>
      </p:sp>
    </p:spTree>
    <p:extLst>
      <p:ext uri="{BB962C8B-B14F-4D97-AF65-F5344CB8AC3E}">
        <p14:creationId xmlns:p14="http://schemas.microsoft.com/office/powerpoint/2010/main" val="17910505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63088D2-2356-456F-9662-7E6462FDC573}" type="datetimeFigureOut">
              <a:rPr lang="en-GB" smtClean="0"/>
              <a:t>29/06/2021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EA2B4A7-3FC7-46FD-9A7F-F05314F198FD}" type="slidenum">
              <a:rPr lang="en-GB" smtClean="0"/>
              <a:t>‹#›</a:t>
            </a:fld>
            <a:endParaRPr lang="en-GB"/>
          </a:p>
        </p:txBody>
      </p:sp>
    </p:spTree>
    <p:extLst>
      <p:ext uri="{BB962C8B-B14F-4D97-AF65-F5344CB8AC3E}">
        <p14:creationId xmlns:p14="http://schemas.microsoft.com/office/powerpoint/2010/main" val="41756946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4" name="Rectangle 7"/>
          <p:cNvSpPr>
            <a:spLocks noChangeArrowheads="1"/>
          </p:cNvSpPr>
          <p:nvPr userDrawn="1"/>
        </p:nvSpPr>
        <p:spPr bwMode="auto">
          <a:xfrm>
            <a:off x="0" y="6627814"/>
            <a:ext cx="12192000" cy="230187"/>
          </a:xfrm>
          <a:prstGeom prst="rect">
            <a:avLst/>
          </a:prstGeom>
          <a:solidFill>
            <a:srgbClr val="FDE704"/>
          </a:solidFill>
          <a:ln>
            <a:noFill/>
          </a:ln>
          <a:effectLst>
            <a:outerShdw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defRPr/>
            </a:pPr>
            <a:endParaRPr lang="en-US" altLang="en-US" sz="1800">
              <a:solidFill>
                <a:srgbClr val="FFFFFF"/>
              </a:solidFill>
              <a:latin typeface="Calibri" pitchFamily="34" charset="0"/>
            </a:endParaRPr>
          </a:p>
        </p:txBody>
      </p:sp>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2846560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63088D2-2356-456F-9662-7E6462FDC573}" type="datetimeFigureOut">
              <a:rPr lang="en-GB" smtClean="0"/>
              <a:t>29/06/2021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EA2B4A7-3FC7-46FD-9A7F-F05314F198FD}" type="slidenum">
              <a:rPr lang="en-GB" smtClean="0"/>
              <a:t>‹#›</a:t>
            </a:fld>
            <a:endParaRPr lang="en-GB"/>
          </a:p>
        </p:txBody>
      </p:sp>
    </p:spTree>
    <p:extLst>
      <p:ext uri="{BB962C8B-B14F-4D97-AF65-F5344CB8AC3E}">
        <p14:creationId xmlns:p14="http://schemas.microsoft.com/office/powerpoint/2010/main" val="18956457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63088D2-2356-456F-9662-7E6462FDC573}" type="datetimeFigureOut">
              <a:rPr lang="en-GB" smtClean="0"/>
              <a:t>29/06/2021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EA2B4A7-3FC7-46FD-9A7F-F05314F198FD}" type="slidenum">
              <a:rPr lang="en-GB" smtClean="0"/>
              <a:t>‹#›</a:t>
            </a:fld>
            <a:endParaRPr lang="en-GB"/>
          </a:p>
        </p:txBody>
      </p:sp>
    </p:spTree>
    <p:extLst>
      <p:ext uri="{BB962C8B-B14F-4D97-AF65-F5344CB8AC3E}">
        <p14:creationId xmlns:p14="http://schemas.microsoft.com/office/powerpoint/2010/main" val="370696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63088D2-2356-456F-9662-7E6462FDC573}" type="datetimeFigureOut">
              <a:rPr lang="en-GB" smtClean="0"/>
              <a:t>29/06/2021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EA2B4A7-3FC7-46FD-9A7F-F05314F198FD}" type="slidenum">
              <a:rPr lang="en-GB" smtClean="0"/>
              <a:t>‹#›</a:t>
            </a:fld>
            <a:endParaRPr lang="en-GB"/>
          </a:p>
        </p:txBody>
      </p:sp>
    </p:spTree>
    <p:extLst>
      <p:ext uri="{BB962C8B-B14F-4D97-AF65-F5344CB8AC3E}">
        <p14:creationId xmlns:p14="http://schemas.microsoft.com/office/powerpoint/2010/main" val="42214707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63088D2-2356-456F-9662-7E6462FDC573}" type="datetimeFigureOut">
              <a:rPr lang="en-GB" smtClean="0"/>
              <a:t>29/06/2021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EA2B4A7-3FC7-46FD-9A7F-F05314F198FD}" type="slidenum">
              <a:rPr lang="en-GB" smtClean="0"/>
              <a:t>‹#›</a:t>
            </a:fld>
            <a:endParaRPr lang="en-GB"/>
          </a:p>
        </p:txBody>
      </p:sp>
    </p:spTree>
    <p:extLst>
      <p:ext uri="{BB962C8B-B14F-4D97-AF65-F5344CB8AC3E}">
        <p14:creationId xmlns:p14="http://schemas.microsoft.com/office/powerpoint/2010/main" val="562957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63088D2-2356-456F-9662-7E6462FDC573}" type="datetimeFigureOut">
              <a:rPr lang="en-GB" smtClean="0"/>
              <a:t>29/06/2021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EA2B4A7-3FC7-46FD-9A7F-F05314F198FD}" type="slidenum">
              <a:rPr lang="en-GB" smtClean="0"/>
              <a:t>‹#›</a:t>
            </a:fld>
            <a:endParaRPr lang="en-GB"/>
          </a:p>
        </p:txBody>
      </p:sp>
    </p:spTree>
    <p:extLst>
      <p:ext uri="{BB962C8B-B14F-4D97-AF65-F5344CB8AC3E}">
        <p14:creationId xmlns:p14="http://schemas.microsoft.com/office/powerpoint/2010/main" val="10614406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3088D2-2356-456F-9662-7E6462FDC573}" type="datetimeFigureOut">
              <a:rPr lang="en-GB" smtClean="0"/>
              <a:t>29/06/2021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EA2B4A7-3FC7-46FD-9A7F-F05314F198FD}" type="slidenum">
              <a:rPr lang="en-GB" smtClean="0"/>
              <a:t>‹#›</a:t>
            </a:fld>
            <a:endParaRPr lang="en-GB"/>
          </a:p>
        </p:txBody>
      </p:sp>
    </p:spTree>
    <p:extLst>
      <p:ext uri="{BB962C8B-B14F-4D97-AF65-F5344CB8AC3E}">
        <p14:creationId xmlns:p14="http://schemas.microsoft.com/office/powerpoint/2010/main" val="10530756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63088D2-2356-456F-9662-7E6462FDC573}" type="datetimeFigureOut">
              <a:rPr lang="en-GB" smtClean="0"/>
              <a:t>29/06/2021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EA2B4A7-3FC7-46FD-9A7F-F05314F198FD}" type="slidenum">
              <a:rPr lang="en-GB" smtClean="0"/>
              <a:t>‹#›</a:t>
            </a:fld>
            <a:endParaRPr lang="en-GB"/>
          </a:p>
        </p:txBody>
      </p:sp>
    </p:spTree>
    <p:extLst>
      <p:ext uri="{BB962C8B-B14F-4D97-AF65-F5344CB8AC3E}">
        <p14:creationId xmlns:p14="http://schemas.microsoft.com/office/powerpoint/2010/main" val="2033888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3088D2-2356-456F-9662-7E6462FDC573}" type="datetimeFigureOut">
              <a:rPr lang="en-GB" smtClean="0"/>
              <a:t>29/06/2021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A2B4A7-3FC7-46FD-9A7F-F05314F198FD}" type="slidenum">
              <a:rPr lang="en-GB" smtClean="0"/>
              <a:t>‹#›</a:t>
            </a:fld>
            <a:endParaRPr lang="en-GB"/>
          </a:p>
        </p:txBody>
      </p:sp>
    </p:spTree>
    <p:extLst>
      <p:ext uri="{BB962C8B-B14F-4D97-AF65-F5344CB8AC3E}">
        <p14:creationId xmlns:p14="http://schemas.microsoft.com/office/powerpoint/2010/main" val="384293072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7.jpe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10.jpe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0" name="Rectangle 77">
            <a:extLst>
              <a:ext uri="{FF2B5EF4-FFF2-40B4-BE49-F238E27FC236}">
                <a16:creationId xmlns:a16="http://schemas.microsoft.com/office/drawing/2014/main" id="{A29398BB-6F62-472B-88B2-8D942FEBFB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Freeform 5">
            <a:extLst>
              <a:ext uri="{FF2B5EF4-FFF2-40B4-BE49-F238E27FC236}">
                <a16:creationId xmlns:a16="http://schemas.microsoft.com/office/drawing/2014/main" id="{01F1CEA4-5DA0-41E1-A743-4F227AE62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276856" y="1645694"/>
            <a:ext cx="4689240" cy="4115025"/>
          </a:xfrm>
          <a:custGeom>
            <a:avLst/>
            <a:gdLst>
              <a:gd name="T0" fmla="*/ 781 w 1099"/>
              <a:gd name="T1" fmla="*/ 0 h 968"/>
              <a:gd name="T2" fmla="*/ 318 w 1099"/>
              <a:gd name="T3" fmla="*/ 0 h 968"/>
              <a:gd name="T4" fmla="*/ 246 w 1099"/>
              <a:gd name="T5" fmla="*/ 42 h 968"/>
              <a:gd name="T6" fmla="*/ 15 w 1099"/>
              <a:gd name="T7" fmla="*/ 443 h 968"/>
              <a:gd name="T8" fmla="*/ 15 w 1099"/>
              <a:gd name="T9" fmla="*/ 525 h 968"/>
              <a:gd name="T10" fmla="*/ 246 w 1099"/>
              <a:gd name="T11" fmla="*/ 926 h 968"/>
              <a:gd name="T12" fmla="*/ 318 w 1099"/>
              <a:gd name="T13" fmla="*/ 968 h 968"/>
              <a:gd name="T14" fmla="*/ 781 w 1099"/>
              <a:gd name="T15" fmla="*/ 968 h 968"/>
              <a:gd name="T16" fmla="*/ 852 w 1099"/>
              <a:gd name="T17" fmla="*/ 926 h 968"/>
              <a:gd name="T18" fmla="*/ 1084 w 1099"/>
              <a:gd name="T19" fmla="*/ 525 h 968"/>
              <a:gd name="T20" fmla="*/ 1084 w 1099"/>
              <a:gd name="T21" fmla="*/ 443 h 968"/>
              <a:gd name="T22" fmla="*/ 852 w 1099"/>
              <a:gd name="T23" fmla="*/ 42 h 968"/>
              <a:gd name="T24" fmla="*/ 781 w 1099"/>
              <a:gd name="T2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99" h="968">
                <a:moveTo>
                  <a:pt x="781" y="0"/>
                </a:moveTo>
                <a:cubicBezTo>
                  <a:pt x="318" y="0"/>
                  <a:pt x="318" y="0"/>
                  <a:pt x="318" y="0"/>
                </a:cubicBezTo>
                <a:cubicBezTo>
                  <a:pt x="288" y="0"/>
                  <a:pt x="261" y="16"/>
                  <a:pt x="246" y="42"/>
                </a:cubicBezTo>
                <a:cubicBezTo>
                  <a:pt x="15" y="443"/>
                  <a:pt x="15" y="443"/>
                  <a:pt x="15" y="443"/>
                </a:cubicBezTo>
                <a:cubicBezTo>
                  <a:pt x="0" y="468"/>
                  <a:pt x="0" y="500"/>
                  <a:pt x="15" y="525"/>
                </a:cubicBezTo>
                <a:cubicBezTo>
                  <a:pt x="246" y="926"/>
                  <a:pt x="246" y="926"/>
                  <a:pt x="246" y="926"/>
                </a:cubicBezTo>
                <a:cubicBezTo>
                  <a:pt x="261" y="952"/>
                  <a:pt x="288" y="968"/>
                  <a:pt x="318" y="968"/>
                </a:cubicBezTo>
                <a:cubicBezTo>
                  <a:pt x="781" y="968"/>
                  <a:pt x="781" y="968"/>
                  <a:pt x="781" y="968"/>
                </a:cubicBezTo>
                <a:cubicBezTo>
                  <a:pt x="810" y="968"/>
                  <a:pt x="838" y="952"/>
                  <a:pt x="852" y="926"/>
                </a:cubicBezTo>
                <a:cubicBezTo>
                  <a:pt x="1084" y="525"/>
                  <a:pt x="1084" y="525"/>
                  <a:pt x="1084" y="525"/>
                </a:cubicBezTo>
                <a:cubicBezTo>
                  <a:pt x="1099" y="500"/>
                  <a:pt x="1099" y="468"/>
                  <a:pt x="1084" y="443"/>
                </a:cubicBezTo>
                <a:cubicBezTo>
                  <a:pt x="852" y="42"/>
                  <a:pt x="852" y="42"/>
                  <a:pt x="852" y="42"/>
                </a:cubicBezTo>
                <a:cubicBezTo>
                  <a:pt x="838" y="16"/>
                  <a:pt x="810" y="0"/>
                  <a:pt x="781" y="0"/>
                </a:cubicBezTo>
                <a:close/>
              </a:path>
            </a:pathLst>
          </a:custGeom>
          <a:noFill/>
          <a:ln w="50800"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42" name="Freeform: Shape 81">
            <a:extLst>
              <a:ext uri="{FF2B5EF4-FFF2-40B4-BE49-F238E27FC236}">
                <a16:creationId xmlns:a16="http://schemas.microsoft.com/office/drawing/2014/main" id="{07D1A722-B699-4DA0-B7AC-F06CC81AD5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52343" y="643383"/>
            <a:ext cx="2926988" cy="2594434"/>
          </a:xfrm>
          <a:custGeom>
            <a:avLst/>
            <a:gdLst>
              <a:gd name="connsiteX0" fmla="*/ 853538 w 2991693"/>
              <a:gd name="connsiteY0" fmla="*/ 0 h 2651787"/>
              <a:gd name="connsiteX1" fmla="*/ 2141030 w 2991693"/>
              <a:gd name="connsiteY1" fmla="*/ 0 h 2651787"/>
              <a:gd name="connsiteX2" fmla="*/ 2324957 w 2991693"/>
              <a:gd name="connsiteY2" fmla="*/ 103466 h 2651787"/>
              <a:gd name="connsiteX3" fmla="*/ 2968702 w 2991693"/>
              <a:gd name="connsiteY3" fmla="*/ 1218596 h 2651787"/>
              <a:gd name="connsiteX4" fmla="*/ 2968702 w 2991693"/>
              <a:gd name="connsiteY4" fmla="*/ 1433192 h 2651787"/>
              <a:gd name="connsiteX5" fmla="*/ 2324957 w 2991693"/>
              <a:gd name="connsiteY5" fmla="*/ 2548321 h 2651787"/>
              <a:gd name="connsiteX6" fmla="*/ 2141030 w 2991693"/>
              <a:gd name="connsiteY6" fmla="*/ 2651787 h 2651787"/>
              <a:gd name="connsiteX7" fmla="*/ 853538 w 2991693"/>
              <a:gd name="connsiteY7" fmla="*/ 2651787 h 2651787"/>
              <a:gd name="connsiteX8" fmla="*/ 669612 w 2991693"/>
              <a:gd name="connsiteY8" fmla="*/ 2548321 h 2651787"/>
              <a:gd name="connsiteX9" fmla="*/ 25866 w 2991693"/>
              <a:gd name="connsiteY9" fmla="*/ 1433192 h 2651787"/>
              <a:gd name="connsiteX10" fmla="*/ 25866 w 2991693"/>
              <a:gd name="connsiteY10" fmla="*/ 1218596 h 2651787"/>
              <a:gd name="connsiteX11" fmla="*/ 669612 w 2991693"/>
              <a:gd name="connsiteY11" fmla="*/ 103466 h 2651787"/>
              <a:gd name="connsiteX12" fmla="*/ 853538 w 2991693"/>
              <a:gd name="connsiteY12" fmla="*/ 0 h 2651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91693" h="2651787">
                <a:moveTo>
                  <a:pt x="853538" y="0"/>
                </a:moveTo>
                <a:cubicBezTo>
                  <a:pt x="2141030" y="0"/>
                  <a:pt x="2141030" y="0"/>
                  <a:pt x="2141030" y="0"/>
                </a:cubicBezTo>
                <a:cubicBezTo>
                  <a:pt x="2206170" y="0"/>
                  <a:pt x="2290471" y="45985"/>
                  <a:pt x="2324957" y="103466"/>
                </a:cubicBezTo>
                <a:cubicBezTo>
                  <a:pt x="2968702" y="1218596"/>
                  <a:pt x="2968702" y="1218596"/>
                  <a:pt x="2968702" y="1218596"/>
                </a:cubicBezTo>
                <a:cubicBezTo>
                  <a:pt x="2999357" y="1279909"/>
                  <a:pt x="2999357" y="1371878"/>
                  <a:pt x="2968702" y="1433192"/>
                </a:cubicBezTo>
                <a:cubicBezTo>
                  <a:pt x="2324957" y="2548321"/>
                  <a:pt x="2324957" y="2548321"/>
                  <a:pt x="2324957" y="2548321"/>
                </a:cubicBezTo>
                <a:cubicBezTo>
                  <a:pt x="2290471" y="2605803"/>
                  <a:pt x="2206170" y="2651787"/>
                  <a:pt x="2141030" y="2651787"/>
                </a:cubicBezTo>
                <a:lnTo>
                  <a:pt x="853538" y="2651787"/>
                </a:lnTo>
                <a:cubicBezTo>
                  <a:pt x="784566" y="2651787"/>
                  <a:pt x="700266" y="2605803"/>
                  <a:pt x="669612" y="2548321"/>
                </a:cubicBezTo>
                <a:cubicBezTo>
                  <a:pt x="25866" y="1433192"/>
                  <a:pt x="25866" y="1433192"/>
                  <a:pt x="25866" y="1433192"/>
                </a:cubicBezTo>
                <a:cubicBezTo>
                  <a:pt x="-8621" y="1371878"/>
                  <a:pt x="-8621" y="1279909"/>
                  <a:pt x="25866" y="1218596"/>
                </a:cubicBezTo>
                <a:cubicBezTo>
                  <a:pt x="669612" y="103466"/>
                  <a:pt x="669612" y="103466"/>
                  <a:pt x="669612" y="103466"/>
                </a:cubicBezTo>
                <a:cubicBezTo>
                  <a:pt x="700266" y="45985"/>
                  <a:pt x="784566" y="0"/>
                  <a:pt x="853538" y="0"/>
                </a:cubicBezTo>
                <a:close/>
              </a:path>
            </a:pathLst>
          </a:custGeom>
          <a:solidFill>
            <a:schemeClr val="tx1"/>
          </a:solidFill>
          <a:ln w="508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nvGrpSpPr>
          <p:cNvPr id="143" name="Group 83">
            <a:extLst>
              <a:ext uri="{FF2B5EF4-FFF2-40B4-BE49-F238E27FC236}">
                <a16:creationId xmlns:a16="http://schemas.microsoft.com/office/drawing/2014/main" id="{A3C0D298-47AC-4912-8022-B969E5732CB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307830" y="385730"/>
            <a:ext cx="1128382" cy="847206"/>
            <a:chOff x="5307830" y="325570"/>
            <a:chExt cx="1128382" cy="847206"/>
          </a:xfrm>
        </p:grpSpPr>
        <p:sp>
          <p:nvSpPr>
            <p:cNvPr id="144" name="Freeform 5">
              <a:extLst>
                <a:ext uri="{FF2B5EF4-FFF2-40B4-BE49-F238E27FC236}">
                  <a16:creationId xmlns:a16="http://schemas.microsoft.com/office/drawing/2014/main" id="{F8ED9F95-2ADE-4C89-BD97-AF7DB8DB367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307830" y="577396"/>
              <a:ext cx="675351" cy="595380"/>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sp>
          <p:nvSpPr>
            <p:cNvPr id="145" name="Freeform 5">
              <a:extLst>
                <a:ext uri="{FF2B5EF4-FFF2-40B4-BE49-F238E27FC236}">
                  <a16:creationId xmlns:a16="http://schemas.microsoft.com/office/drawing/2014/main" id="{1DD52534-E915-42C0-890A-5B19A15B5375}"/>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85720" y="325570"/>
              <a:ext cx="550492" cy="485306"/>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chemeClr val="tx1"/>
              </a:solidFill>
            </a:ln>
          </p:spPr>
          <p:txBody>
            <a:bodyPr vert="horz" wrap="square" lIns="91440" tIns="45720" rIns="91440" bIns="45720" numCol="1" anchor="t" anchorCtr="0" compatLnSpc="1">
              <a:prstTxWarp prst="textNoShape">
                <a:avLst/>
              </a:prstTxWarp>
            </a:bodyPr>
            <a:lstStyle/>
            <a:p>
              <a:endParaRPr lang="en-US"/>
            </a:p>
          </p:txBody>
        </p:sp>
      </p:grpSp>
      <p:sp>
        <p:nvSpPr>
          <p:cNvPr id="146" name="Freeform: Shape 87">
            <a:extLst>
              <a:ext uri="{FF2B5EF4-FFF2-40B4-BE49-F238E27FC236}">
                <a16:creationId xmlns:a16="http://schemas.microsoft.com/office/drawing/2014/main" id="{91E9AE86-E5FF-46E4-BE50-58DD19A224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2071858"/>
            <a:ext cx="8109718" cy="4786143"/>
          </a:xfrm>
          <a:custGeom>
            <a:avLst/>
            <a:gdLst>
              <a:gd name="connsiteX0" fmla="*/ 7381313 w 8109718"/>
              <a:gd name="connsiteY0" fmla="*/ 1839459 h 4786143"/>
              <a:gd name="connsiteX1" fmla="*/ 7381313 w 8109718"/>
              <a:gd name="connsiteY1" fmla="*/ 1853646 h 4786143"/>
              <a:gd name="connsiteX2" fmla="*/ 7379359 w 8109718"/>
              <a:gd name="connsiteY2" fmla="*/ 1846552 h 4786143"/>
              <a:gd name="connsiteX3" fmla="*/ 1321854 w 8109718"/>
              <a:gd name="connsiteY3" fmla="*/ 0 h 4786143"/>
              <a:gd name="connsiteX4" fmla="*/ 5365317 w 8109718"/>
              <a:gd name="connsiteY4" fmla="*/ 0 h 4786143"/>
              <a:gd name="connsiteX5" fmla="*/ 5985373 w 8109718"/>
              <a:gd name="connsiteY5" fmla="*/ 365439 h 4786143"/>
              <a:gd name="connsiteX6" fmla="*/ 8011470 w 8109718"/>
              <a:gd name="connsiteY6" fmla="*/ 3854515 h 4786143"/>
              <a:gd name="connsiteX7" fmla="*/ 8011470 w 8109718"/>
              <a:gd name="connsiteY7" fmla="*/ 4567993 h 4786143"/>
              <a:gd name="connsiteX8" fmla="*/ 7904625 w 8109718"/>
              <a:gd name="connsiteY8" fmla="*/ 4751987 h 4786143"/>
              <a:gd name="connsiteX9" fmla="*/ 7884791 w 8109718"/>
              <a:gd name="connsiteY9" fmla="*/ 4786143 h 4786143"/>
              <a:gd name="connsiteX10" fmla="*/ 0 w 8109718"/>
              <a:gd name="connsiteY10" fmla="*/ 4786143 h 4786143"/>
              <a:gd name="connsiteX11" fmla="*/ 0 w 8109718"/>
              <a:gd name="connsiteY11" fmla="*/ 1564110 h 4786143"/>
              <a:gd name="connsiteX12" fmla="*/ 27177 w 8109718"/>
              <a:gd name="connsiteY12" fmla="*/ 1517107 h 4786143"/>
              <a:gd name="connsiteX13" fmla="*/ 693065 w 8109718"/>
              <a:gd name="connsiteY13" fmla="*/ 365439 h 4786143"/>
              <a:gd name="connsiteX14" fmla="*/ 1321854 w 8109718"/>
              <a:gd name="connsiteY14" fmla="*/ 0 h 4786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109718" h="4786143">
                <a:moveTo>
                  <a:pt x="7381313" y="1839459"/>
                </a:moveTo>
                <a:lnTo>
                  <a:pt x="7381313" y="1853646"/>
                </a:lnTo>
                <a:lnTo>
                  <a:pt x="7379359" y="1846552"/>
                </a:lnTo>
                <a:close/>
                <a:moveTo>
                  <a:pt x="1321854" y="0"/>
                </a:moveTo>
                <a:cubicBezTo>
                  <a:pt x="1321854" y="0"/>
                  <a:pt x="1321854" y="0"/>
                  <a:pt x="5365317" y="0"/>
                </a:cubicBezTo>
                <a:cubicBezTo>
                  <a:pt x="5618580" y="0"/>
                  <a:pt x="5863108" y="139215"/>
                  <a:pt x="5985373" y="365439"/>
                </a:cubicBezTo>
                <a:cubicBezTo>
                  <a:pt x="5985373" y="365439"/>
                  <a:pt x="5985373" y="365439"/>
                  <a:pt x="8011470" y="3854515"/>
                </a:cubicBezTo>
                <a:cubicBezTo>
                  <a:pt x="8142468" y="4072039"/>
                  <a:pt x="8142468" y="4350470"/>
                  <a:pt x="8011470" y="4567993"/>
                </a:cubicBezTo>
                <a:cubicBezTo>
                  <a:pt x="8011470" y="4567993"/>
                  <a:pt x="8011470" y="4567993"/>
                  <a:pt x="7904625" y="4751987"/>
                </a:cubicBezTo>
                <a:lnTo>
                  <a:pt x="7884791" y="4786143"/>
                </a:lnTo>
                <a:lnTo>
                  <a:pt x="0" y="4786143"/>
                </a:lnTo>
                <a:lnTo>
                  <a:pt x="0" y="1564110"/>
                </a:lnTo>
                <a:lnTo>
                  <a:pt x="27177" y="1517107"/>
                </a:lnTo>
                <a:cubicBezTo>
                  <a:pt x="220245" y="1183191"/>
                  <a:pt x="440895" y="801574"/>
                  <a:pt x="693065" y="365439"/>
                </a:cubicBezTo>
                <a:cubicBezTo>
                  <a:pt x="824063" y="139215"/>
                  <a:pt x="1059859" y="0"/>
                  <a:pt x="1321854" y="0"/>
                </a:cubicBezTo>
                <a:close/>
              </a:path>
            </a:pathLst>
          </a:custGeom>
          <a:solidFill>
            <a:schemeClr val="tx1">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itle 3">
            <a:extLst>
              <a:ext uri="{FF2B5EF4-FFF2-40B4-BE49-F238E27FC236}">
                <a16:creationId xmlns:a16="http://schemas.microsoft.com/office/drawing/2014/main" id="{B9939F99-E991-4730-86F1-5528988EBB06}"/>
              </a:ext>
            </a:extLst>
          </p:cNvPr>
          <p:cNvSpPr>
            <a:spLocks noGrp="1"/>
          </p:cNvSpPr>
          <p:nvPr>
            <p:ph type="ctrTitle"/>
          </p:nvPr>
        </p:nvSpPr>
        <p:spPr>
          <a:xfrm>
            <a:off x="450288" y="3495470"/>
            <a:ext cx="6056958" cy="2650888"/>
          </a:xfrm>
        </p:spPr>
        <p:txBody>
          <a:bodyPr vert="horz" lIns="91440" tIns="45720" rIns="91440" bIns="45720" rtlCol="0" anchor="ctr">
            <a:normAutofit/>
          </a:bodyPr>
          <a:lstStyle/>
          <a:p>
            <a:pPr algn="l">
              <a:spcAft>
                <a:spcPts val="600"/>
              </a:spcAft>
            </a:pPr>
            <a:br>
              <a:rPr lang="en-US" sz="2400" b="1" kern="1200" dirty="0">
                <a:solidFill>
                  <a:schemeClr val="bg1"/>
                </a:solidFill>
                <a:latin typeface="+mj-lt"/>
                <a:ea typeface="+mj-ea"/>
                <a:cs typeface="+mj-cs"/>
              </a:rPr>
            </a:br>
            <a:r>
              <a:rPr lang="en-US" sz="2400" b="1" kern="1200" dirty="0">
                <a:solidFill>
                  <a:schemeClr val="bg1"/>
                </a:solidFill>
                <a:latin typeface="+mj-lt"/>
                <a:ea typeface="+mj-ea"/>
                <a:cs typeface="+mj-cs"/>
              </a:rPr>
              <a:t>Sally Ralston, Community Involvement Manager, Merseyrail</a:t>
            </a:r>
          </a:p>
        </p:txBody>
      </p:sp>
      <p:sp>
        <p:nvSpPr>
          <p:cNvPr id="137" name="Subtitle 136">
            <a:extLst>
              <a:ext uri="{FF2B5EF4-FFF2-40B4-BE49-F238E27FC236}">
                <a16:creationId xmlns:a16="http://schemas.microsoft.com/office/drawing/2014/main" id="{B99DF446-5551-4ECC-9154-040A5968B494}"/>
              </a:ext>
            </a:extLst>
          </p:cNvPr>
          <p:cNvSpPr>
            <a:spLocks noGrp="1"/>
          </p:cNvSpPr>
          <p:nvPr>
            <p:ph type="subTitle" idx="1"/>
          </p:nvPr>
        </p:nvSpPr>
        <p:spPr>
          <a:xfrm>
            <a:off x="6346387" y="1309942"/>
            <a:ext cx="2138900" cy="1261316"/>
          </a:xfrm>
        </p:spPr>
        <p:txBody>
          <a:bodyPr anchor="ctr">
            <a:normAutofit/>
          </a:bodyPr>
          <a:lstStyle/>
          <a:p>
            <a:r>
              <a:rPr lang="en-GB" dirty="0">
                <a:solidFill>
                  <a:schemeClr val="bg1"/>
                </a:solidFill>
              </a:rPr>
              <a:t>Event Management</a:t>
            </a:r>
          </a:p>
          <a:p>
            <a:r>
              <a:rPr lang="en-GB" dirty="0">
                <a:solidFill>
                  <a:schemeClr val="bg1"/>
                </a:solidFill>
              </a:rPr>
              <a:t>29</a:t>
            </a:r>
            <a:r>
              <a:rPr lang="en-GB" baseline="30000" dirty="0">
                <a:solidFill>
                  <a:schemeClr val="bg1"/>
                </a:solidFill>
              </a:rPr>
              <a:t>th</a:t>
            </a:r>
            <a:r>
              <a:rPr lang="en-GB" dirty="0">
                <a:solidFill>
                  <a:schemeClr val="bg1"/>
                </a:solidFill>
              </a:rPr>
              <a:t> June 2021</a:t>
            </a:r>
          </a:p>
        </p:txBody>
      </p:sp>
      <p:pic>
        <p:nvPicPr>
          <p:cNvPr id="6" name="Picture 5">
            <a:extLst>
              <a:ext uri="{FF2B5EF4-FFF2-40B4-BE49-F238E27FC236}">
                <a16:creationId xmlns:a16="http://schemas.microsoft.com/office/drawing/2014/main" id="{5434CE97-3296-4543-A6E6-1955664F490A}"/>
              </a:ext>
            </a:extLst>
          </p:cNvPr>
          <p:cNvPicPr>
            <a:picLocks noChangeAspect="1"/>
          </p:cNvPicPr>
          <p:nvPr/>
        </p:nvPicPr>
        <p:blipFill>
          <a:blip r:embed="rId3"/>
          <a:stretch>
            <a:fillRect/>
          </a:stretch>
        </p:blipFill>
        <p:spPr>
          <a:xfrm>
            <a:off x="7501239" y="3418127"/>
            <a:ext cx="4240474" cy="646671"/>
          </a:xfrm>
          <a:prstGeom prst="rect">
            <a:avLst/>
          </a:prstGeom>
        </p:spPr>
      </p:pic>
      <p:sp>
        <p:nvSpPr>
          <p:cNvPr id="7" name="Rectangle 7"/>
          <p:cNvSpPr>
            <a:spLocks noChangeArrowheads="1"/>
          </p:cNvSpPr>
          <p:nvPr/>
        </p:nvSpPr>
        <p:spPr bwMode="auto">
          <a:xfrm>
            <a:off x="0" y="6627814"/>
            <a:ext cx="12192000" cy="230187"/>
          </a:xfrm>
          <a:prstGeom prst="rect">
            <a:avLst/>
          </a:prstGeom>
          <a:solidFill>
            <a:srgbClr val="FDE704"/>
          </a:solidFill>
          <a:ln>
            <a:noFill/>
          </a:ln>
          <a:effectLst>
            <a:outerShdw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defRPr/>
            </a:pPr>
            <a:endParaRPr lang="en-US" altLang="en-US" sz="1800">
              <a:solidFill>
                <a:srgbClr val="FFFFFF"/>
              </a:solidFill>
              <a:latin typeface="Calibri" pitchFamily="34" charset="0"/>
            </a:endParaRPr>
          </a:p>
        </p:txBody>
      </p:sp>
    </p:spTree>
    <p:extLst>
      <p:ext uri="{BB962C8B-B14F-4D97-AF65-F5344CB8AC3E}">
        <p14:creationId xmlns:p14="http://schemas.microsoft.com/office/powerpoint/2010/main" val="2612252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8073D-DC87-41E7-837A-BD0EF7E1EE5E}"/>
              </a:ext>
            </a:extLst>
          </p:cNvPr>
          <p:cNvSpPr>
            <a:spLocks noGrp="1"/>
          </p:cNvSpPr>
          <p:nvPr>
            <p:ph type="title"/>
          </p:nvPr>
        </p:nvSpPr>
        <p:spPr>
          <a:xfrm>
            <a:off x="804673" y="1445494"/>
            <a:ext cx="3616856" cy="4376572"/>
          </a:xfrm>
        </p:spPr>
        <p:txBody>
          <a:bodyPr vert="horz" lIns="91440" tIns="45720" rIns="91440" bIns="45720" rtlCol="0" anchor="ctr">
            <a:normAutofit/>
          </a:bodyPr>
          <a:lstStyle/>
          <a:p>
            <a:pPr>
              <a:spcAft>
                <a:spcPts val="600"/>
              </a:spcAft>
            </a:pPr>
            <a:r>
              <a:rPr lang="en-GB" b="1" dirty="0"/>
              <a:t>Managing Budgets</a:t>
            </a:r>
            <a:br>
              <a:rPr lang="en-GB" b="1" kern="1200" dirty="0">
                <a:latin typeface="+mj-lt"/>
                <a:ea typeface="+mj-ea"/>
                <a:cs typeface="+mj-cs"/>
              </a:rPr>
            </a:br>
            <a:br>
              <a:rPr lang="en-GB" b="1" kern="1200" dirty="0">
                <a:latin typeface="+mj-lt"/>
                <a:ea typeface="+mj-ea"/>
                <a:cs typeface="+mj-cs"/>
              </a:rPr>
            </a:br>
            <a:br>
              <a:rPr lang="en-GB" b="1" kern="1200" dirty="0">
                <a:latin typeface="+mj-lt"/>
                <a:ea typeface="+mj-ea"/>
                <a:cs typeface="+mj-cs"/>
              </a:rPr>
            </a:br>
            <a:endParaRPr lang="en-US" b="1" kern="1200" dirty="0">
              <a:latin typeface="+mj-lt"/>
              <a:ea typeface="+mj-ea"/>
              <a:cs typeface="+mj-cs"/>
            </a:endParaRPr>
          </a:p>
        </p:txBody>
      </p:sp>
      <p:sp>
        <p:nvSpPr>
          <p:cNvPr id="12" name="Freeform: Shape 11">
            <a:extLst>
              <a:ext uri="{FF2B5EF4-FFF2-40B4-BE49-F238E27FC236}">
                <a16:creationId xmlns:a16="http://schemas.microsoft.com/office/drawing/2014/main" id="{DFF2AC85-FAA0-4844-813F-83C04D738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7636" y="0"/>
            <a:ext cx="7281316" cy="6858000"/>
          </a:xfrm>
          <a:custGeom>
            <a:avLst/>
            <a:gdLst>
              <a:gd name="connsiteX0" fmla="*/ 361354 w 7281316"/>
              <a:gd name="connsiteY0" fmla="*/ 0 h 6858000"/>
              <a:gd name="connsiteX1" fmla="*/ 7281316 w 7281316"/>
              <a:gd name="connsiteY1" fmla="*/ 0 h 6858000"/>
              <a:gd name="connsiteX2" fmla="*/ 7281316 w 7281316"/>
              <a:gd name="connsiteY2" fmla="*/ 6858000 h 6858000"/>
              <a:gd name="connsiteX3" fmla="*/ 696735 w 7281316"/>
              <a:gd name="connsiteY3" fmla="*/ 6858000 h 6858000"/>
              <a:gd name="connsiteX4" fmla="*/ 690849 w 7281316"/>
              <a:gd name="connsiteY4" fmla="*/ 6842426 h 6858000"/>
              <a:gd name="connsiteX5" fmla="*/ 335637 w 7281316"/>
              <a:gd name="connsiteY5" fmla="*/ 9472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1316" h="6858000">
                <a:moveTo>
                  <a:pt x="361354" y="0"/>
                </a:moveTo>
                <a:lnTo>
                  <a:pt x="7281316" y="0"/>
                </a:lnTo>
                <a:lnTo>
                  <a:pt x="7281316" y="6858000"/>
                </a:lnTo>
                <a:lnTo>
                  <a:pt x="696735" y="6858000"/>
                </a:lnTo>
                <a:lnTo>
                  <a:pt x="690849" y="6842426"/>
                </a:lnTo>
                <a:cubicBezTo>
                  <a:pt x="-65870" y="4704140"/>
                  <a:pt x="-226206" y="2374054"/>
                  <a:pt x="335637" y="9472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89CC0F1E-BAA2-47B1-8F83-7ECB9FD9E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89558" y="0"/>
            <a:ext cx="6999394" cy="6858000"/>
          </a:xfrm>
          <a:custGeom>
            <a:avLst/>
            <a:gdLst>
              <a:gd name="connsiteX0" fmla="*/ 6999394 w 6999394"/>
              <a:gd name="connsiteY0" fmla="*/ 0 h 6858000"/>
              <a:gd name="connsiteX1" fmla="*/ 6999394 w 6999394"/>
              <a:gd name="connsiteY1" fmla="*/ 6858000 h 6858000"/>
              <a:gd name="connsiteX2" fmla="*/ 717029 w 6999394"/>
              <a:gd name="connsiteY2" fmla="*/ 6858000 h 6858000"/>
              <a:gd name="connsiteX3" fmla="*/ 623642 w 6999394"/>
              <a:gd name="connsiteY3" fmla="*/ 6599363 h 6858000"/>
              <a:gd name="connsiteX4" fmla="*/ 319533 w 6999394"/>
              <a:gd name="connsiteY4" fmla="*/ 193787 h 6858000"/>
              <a:gd name="connsiteX5" fmla="*/ 371685 w 6999394"/>
              <a:gd name="connsiteY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9394" h="6858000">
                <a:moveTo>
                  <a:pt x="6999394" y="0"/>
                </a:moveTo>
                <a:lnTo>
                  <a:pt x="6999394" y="6858000"/>
                </a:lnTo>
                <a:lnTo>
                  <a:pt x="717029" y="6858000"/>
                </a:lnTo>
                <a:lnTo>
                  <a:pt x="623642" y="6599363"/>
                </a:lnTo>
                <a:cubicBezTo>
                  <a:pt x="-67685" y="4563346"/>
                  <a:pt x="-206622" y="2355719"/>
                  <a:pt x="319533" y="193787"/>
                </a:cubicBezTo>
                <a:lnTo>
                  <a:pt x="371685" y="1"/>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A6621D77-A1F4-4D06-A1B8-92EE5624B222}"/>
              </a:ext>
            </a:extLst>
          </p:cNvPr>
          <p:cNvSpPr>
            <a:spLocks noGrp="1"/>
          </p:cNvSpPr>
          <p:nvPr>
            <p:ph idx="1"/>
          </p:nvPr>
        </p:nvSpPr>
        <p:spPr>
          <a:xfrm>
            <a:off x="6096000" y="1399032"/>
            <a:ext cx="5501834" cy="4471416"/>
          </a:xfrm>
        </p:spPr>
        <p:txBody>
          <a:bodyPr anchor="ctr">
            <a:normAutofit/>
          </a:bodyPr>
          <a:lstStyle/>
          <a:p>
            <a:r>
              <a:rPr lang="en-GB" sz="2200" dirty="0">
                <a:solidFill>
                  <a:schemeClr val="bg1"/>
                </a:solidFill>
              </a:rPr>
              <a:t>Second only to having clear objectives comes effective budget management.</a:t>
            </a:r>
          </a:p>
          <a:p>
            <a:r>
              <a:rPr lang="en-GB" sz="2200" dirty="0">
                <a:solidFill>
                  <a:schemeClr val="bg1"/>
                </a:solidFill>
              </a:rPr>
              <a:t>Delivering a great event is easy with unlimited funds, but great management is required to produce an event within a constrained budget.</a:t>
            </a:r>
          </a:p>
        </p:txBody>
      </p:sp>
      <p:sp>
        <p:nvSpPr>
          <p:cNvPr id="7" name="Rectangle 7"/>
          <p:cNvSpPr>
            <a:spLocks noChangeArrowheads="1"/>
          </p:cNvSpPr>
          <p:nvPr/>
        </p:nvSpPr>
        <p:spPr bwMode="auto">
          <a:xfrm>
            <a:off x="0" y="6627814"/>
            <a:ext cx="12192000" cy="230187"/>
          </a:xfrm>
          <a:prstGeom prst="rect">
            <a:avLst/>
          </a:prstGeom>
          <a:solidFill>
            <a:srgbClr val="FDE704"/>
          </a:solidFill>
          <a:ln>
            <a:noFill/>
          </a:ln>
          <a:effectLst>
            <a:outerShdw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defRPr/>
            </a:pPr>
            <a:endParaRPr lang="en-US" altLang="en-US" sz="1800">
              <a:solidFill>
                <a:srgbClr val="FFFFFF"/>
              </a:solidFill>
              <a:latin typeface="Calibri" pitchFamily="34" charset="0"/>
            </a:endParaRPr>
          </a:p>
        </p:txBody>
      </p:sp>
      <p:pic>
        <p:nvPicPr>
          <p:cNvPr id="5" name="Picture 4">
            <a:extLst>
              <a:ext uri="{FF2B5EF4-FFF2-40B4-BE49-F238E27FC236}">
                <a16:creationId xmlns:a16="http://schemas.microsoft.com/office/drawing/2014/main" id="{2ACD5BA2-F622-4C0B-8039-37941AE16B31}"/>
              </a:ext>
            </a:extLst>
          </p:cNvPr>
          <p:cNvPicPr>
            <a:picLocks noChangeAspect="1"/>
          </p:cNvPicPr>
          <p:nvPr/>
        </p:nvPicPr>
        <p:blipFill>
          <a:blip r:embed="rId3"/>
          <a:stretch>
            <a:fillRect/>
          </a:stretch>
        </p:blipFill>
        <p:spPr>
          <a:xfrm>
            <a:off x="8065411" y="114249"/>
            <a:ext cx="3810330" cy="585267"/>
          </a:xfrm>
          <a:prstGeom prst="rect">
            <a:avLst/>
          </a:prstGeom>
        </p:spPr>
      </p:pic>
    </p:spTree>
    <p:extLst>
      <p:ext uri="{BB962C8B-B14F-4D97-AF65-F5344CB8AC3E}">
        <p14:creationId xmlns:p14="http://schemas.microsoft.com/office/powerpoint/2010/main" val="295653137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8073D-DC87-41E7-837A-BD0EF7E1EE5E}"/>
              </a:ext>
            </a:extLst>
          </p:cNvPr>
          <p:cNvSpPr>
            <a:spLocks noGrp="1"/>
          </p:cNvSpPr>
          <p:nvPr>
            <p:ph type="title"/>
          </p:nvPr>
        </p:nvSpPr>
        <p:spPr>
          <a:xfrm>
            <a:off x="804673" y="1445494"/>
            <a:ext cx="3616856" cy="4376572"/>
          </a:xfrm>
        </p:spPr>
        <p:txBody>
          <a:bodyPr vert="horz" lIns="91440" tIns="45720" rIns="91440" bIns="45720" rtlCol="0" anchor="ctr">
            <a:normAutofit/>
          </a:bodyPr>
          <a:lstStyle/>
          <a:p>
            <a:pPr>
              <a:spcAft>
                <a:spcPts val="600"/>
              </a:spcAft>
            </a:pPr>
            <a:r>
              <a:rPr lang="en-GB" b="1" dirty="0"/>
              <a:t>Selecting a Venue</a:t>
            </a:r>
            <a:br>
              <a:rPr lang="en-GB" b="1" kern="1200" dirty="0">
                <a:latin typeface="+mj-lt"/>
                <a:ea typeface="+mj-ea"/>
                <a:cs typeface="+mj-cs"/>
              </a:rPr>
            </a:br>
            <a:br>
              <a:rPr lang="en-GB" b="1" kern="1200" dirty="0">
                <a:latin typeface="+mj-lt"/>
                <a:ea typeface="+mj-ea"/>
                <a:cs typeface="+mj-cs"/>
              </a:rPr>
            </a:br>
            <a:br>
              <a:rPr lang="en-GB" b="1" kern="1200" dirty="0">
                <a:latin typeface="+mj-lt"/>
                <a:ea typeface="+mj-ea"/>
                <a:cs typeface="+mj-cs"/>
              </a:rPr>
            </a:br>
            <a:endParaRPr lang="en-US" b="1" kern="1200" dirty="0">
              <a:latin typeface="+mj-lt"/>
              <a:ea typeface="+mj-ea"/>
              <a:cs typeface="+mj-cs"/>
            </a:endParaRPr>
          </a:p>
        </p:txBody>
      </p:sp>
      <p:sp>
        <p:nvSpPr>
          <p:cNvPr id="12" name="Freeform: Shape 11">
            <a:extLst>
              <a:ext uri="{FF2B5EF4-FFF2-40B4-BE49-F238E27FC236}">
                <a16:creationId xmlns:a16="http://schemas.microsoft.com/office/drawing/2014/main" id="{DFF2AC85-FAA0-4844-813F-83C04D738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7636" y="0"/>
            <a:ext cx="7281316" cy="6858000"/>
          </a:xfrm>
          <a:custGeom>
            <a:avLst/>
            <a:gdLst>
              <a:gd name="connsiteX0" fmla="*/ 361354 w 7281316"/>
              <a:gd name="connsiteY0" fmla="*/ 0 h 6858000"/>
              <a:gd name="connsiteX1" fmla="*/ 7281316 w 7281316"/>
              <a:gd name="connsiteY1" fmla="*/ 0 h 6858000"/>
              <a:gd name="connsiteX2" fmla="*/ 7281316 w 7281316"/>
              <a:gd name="connsiteY2" fmla="*/ 6858000 h 6858000"/>
              <a:gd name="connsiteX3" fmla="*/ 696735 w 7281316"/>
              <a:gd name="connsiteY3" fmla="*/ 6858000 h 6858000"/>
              <a:gd name="connsiteX4" fmla="*/ 690849 w 7281316"/>
              <a:gd name="connsiteY4" fmla="*/ 6842426 h 6858000"/>
              <a:gd name="connsiteX5" fmla="*/ 335637 w 7281316"/>
              <a:gd name="connsiteY5" fmla="*/ 9472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1316" h="6858000">
                <a:moveTo>
                  <a:pt x="361354" y="0"/>
                </a:moveTo>
                <a:lnTo>
                  <a:pt x="7281316" y="0"/>
                </a:lnTo>
                <a:lnTo>
                  <a:pt x="7281316" y="6858000"/>
                </a:lnTo>
                <a:lnTo>
                  <a:pt x="696735" y="6858000"/>
                </a:lnTo>
                <a:lnTo>
                  <a:pt x="690849" y="6842426"/>
                </a:lnTo>
                <a:cubicBezTo>
                  <a:pt x="-65870" y="4704140"/>
                  <a:pt x="-226206" y="2374054"/>
                  <a:pt x="335637" y="9472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89CC0F1E-BAA2-47B1-8F83-7ECB9FD9E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89558" y="0"/>
            <a:ext cx="6999394" cy="6858000"/>
          </a:xfrm>
          <a:custGeom>
            <a:avLst/>
            <a:gdLst>
              <a:gd name="connsiteX0" fmla="*/ 6999394 w 6999394"/>
              <a:gd name="connsiteY0" fmla="*/ 0 h 6858000"/>
              <a:gd name="connsiteX1" fmla="*/ 6999394 w 6999394"/>
              <a:gd name="connsiteY1" fmla="*/ 6858000 h 6858000"/>
              <a:gd name="connsiteX2" fmla="*/ 717029 w 6999394"/>
              <a:gd name="connsiteY2" fmla="*/ 6858000 h 6858000"/>
              <a:gd name="connsiteX3" fmla="*/ 623642 w 6999394"/>
              <a:gd name="connsiteY3" fmla="*/ 6599363 h 6858000"/>
              <a:gd name="connsiteX4" fmla="*/ 319533 w 6999394"/>
              <a:gd name="connsiteY4" fmla="*/ 193787 h 6858000"/>
              <a:gd name="connsiteX5" fmla="*/ 371685 w 6999394"/>
              <a:gd name="connsiteY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9394" h="6858000">
                <a:moveTo>
                  <a:pt x="6999394" y="0"/>
                </a:moveTo>
                <a:lnTo>
                  <a:pt x="6999394" y="6858000"/>
                </a:lnTo>
                <a:lnTo>
                  <a:pt x="717029" y="6858000"/>
                </a:lnTo>
                <a:lnTo>
                  <a:pt x="623642" y="6599363"/>
                </a:lnTo>
                <a:cubicBezTo>
                  <a:pt x="-67685" y="4563346"/>
                  <a:pt x="-206622" y="2355719"/>
                  <a:pt x="319533" y="193787"/>
                </a:cubicBezTo>
                <a:lnTo>
                  <a:pt x="371685" y="1"/>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A6621D77-A1F4-4D06-A1B8-92EE5624B222}"/>
              </a:ext>
            </a:extLst>
          </p:cNvPr>
          <p:cNvSpPr>
            <a:spLocks noGrp="1"/>
          </p:cNvSpPr>
          <p:nvPr>
            <p:ph idx="1"/>
          </p:nvPr>
        </p:nvSpPr>
        <p:spPr>
          <a:xfrm>
            <a:off x="6096000" y="1399032"/>
            <a:ext cx="5501834" cy="4471416"/>
          </a:xfrm>
        </p:spPr>
        <p:txBody>
          <a:bodyPr anchor="ctr">
            <a:normAutofit/>
          </a:bodyPr>
          <a:lstStyle/>
          <a:p>
            <a:r>
              <a:rPr lang="en-GB" sz="2200" dirty="0">
                <a:solidFill>
                  <a:schemeClr val="bg1"/>
                </a:solidFill>
              </a:rPr>
              <a:t>Selecting a venue may seem simple but the importance of finding the right venue should not be underestimated. </a:t>
            </a:r>
          </a:p>
          <a:p>
            <a:r>
              <a:rPr lang="en-GB" sz="2200" dirty="0">
                <a:solidFill>
                  <a:schemeClr val="bg1"/>
                </a:solidFill>
              </a:rPr>
              <a:t>This involves:</a:t>
            </a:r>
          </a:p>
          <a:p>
            <a:pPr lvl="1"/>
            <a:r>
              <a:rPr lang="en-GB" sz="1800" dirty="0">
                <a:solidFill>
                  <a:schemeClr val="bg1"/>
                </a:solidFill>
              </a:rPr>
              <a:t> research, contract and cost negotiation and building working relationships.</a:t>
            </a:r>
          </a:p>
        </p:txBody>
      </p:sp>
      <p:sp>
        <p:nvSpPr>
          <p:cNvPr id="7" name="Rectangle 7"/>
          <p:cNvSpPr>
            <a:spLocks noChangeArrowheads="1"/>
          </p:cNvSpPr>
          <p:nvPr/>
        </p:nvSpPr>
        <p:spPr bwMode="auto">
          <a:xfrm>
            <a:off x="0" y="6627814"/>
            <a:ext cx="12192000" cy="230187"/>
          </a:xfrm>
          <a:prstGeom prst="rect">
            <a:avLst/>
          </a:prstGeom>
          <a:solidFill>
            <a:srgbClr val="FDE704"/>
          </a:solidFill>
          <a:ln>
            <a:noFill/>
          </a:ln>
          <a:effectLst>
            <a:outerShdw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defRPr/>
            </a:pPr>
            <a:endParaRPr lang="en-US" altLang="en-US" sz="1800">
              <a:solidFill>
                <a:srgbClr val="FFFFFF"/>
              </a:solidFill>
              <a:latin typeface="Calibri" pitchFamily="34" charset="0"/>
            </a:endParaRPr>
          </a:p>
        </p:txBody>
      </p:sp>
      <p:pic>
        <p:nvPicPr>
          <p:cNvPr id="5" name="Picture 4">
            <a:extLst>
              <a:ext uri="{FF2B5EF4-FFF2-40B4-BE49-F238E27FC236}">
                <a16:creationId xmlns:a16="http://schemas.microsoft.com/office/drawing/2014/main" id="{2ACD5BA2-F622-4C0B-8039-37941AE16B31}"/>
              </a:ext>
            </a:extLst>
          </p:cNvPr>
          <p:cNvPicPr>
            <a:picLocks noChangeAspect="1"/>
          </p:cNvPicPr>
          <p:nvPr/>
        </p:nvPicPr>
        <p:blipFill>
          <a:blip r:embed="rId3"/>
          <a:stretch>
            <a:fillRect/>
          </a:stretch>
        </p:blipFill>
        <p:spPr>
          <a:xfrm>
            <a:off x="8065411" y="114249"/>
            <a:ext cx="3810330" cy="585267"/>
          </a:xfrm>
          <a:prstGeom prst="rect">
            <a:avLst/>
          </a:prstGeom>
        </p:spPr>
      </p:pic>
      <p:pic>
        <p:nvPicPr>
          <p:cNvPr id="3" name="Picture 2" descr="Blurry conference table and chairs">
            <a:extLst>
              <a:ext uri="{FF2B5EF4-FFF2-40B4-BE49-F238E27FC236}">
                <a16:creationId xmlns:a16="http://schemas.microsoft.com/office/drawing/2014/main" id="{F0585604-0A3A-4271-96FF-426B5CCB777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0187003" y="4960600"/>
            <a:ext cx="1688738" cy="1125918"/>
          </a:xfrm>
          <a:prstGeom prst="rect">
            <a:avLst/>
          </a:prstGeom>
        </p:spPr>
      </p:pic>
    </p:spTree>
    <p:extLst>
      <p:ext uri="{BB962C8B-B14F-4D97-AF65-F5344CB8AC3E}">
        <p14:creationId xmlns:p14="http://schemas.microsoft.com/office/powerpoint/2010/main" val="314819075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8073D-DC87-41E7-837A-BD0EF7E1EE5E}"/>
              </a:ext>
            </a:extLst>
          </p:cNvPr>
          <p:cNvSpPr>
            <a:spLocks noGrp="1"/>
          </p:cNvSpPr>
          <p:nvPr>
            <p:ph type="title"/>
          </p:nvPr>
        </p:nvSpPr>
        <p:spPr>
          <a:xfrm>
            <a:off x="804673" y="1445494"/>
            <a:ext cx="3616856" cy="4376572"/>
          </a:xfrm>
        </p:spPr>
        <p:txBody>
          <a:bodyPr vert="horz" lIns="91440" tIns="45720" rIns="91440" bIns="45720" rtlCol="0" anchor="ctr">
            <a:normAutofit/>
          </a:bodyPr>
          <a:lstStyle/>
          <a:p>
            <a:pPr>
              <a:spcAft>
                <a:spcPts val="600"/>
              </a:spcAft>
            </a:pPr>
            <a:r>
              <a:rPr lang="en-GB" b="1" kern="1200" dirty="0">
                <a:latin typeface="+mj-lt"/>
                <a:ea typeface="+mj-ea"/>
                <a:cs typeface="+mj-cs"/>
              </a:rPr>
              <a:t>Sourcing &amp; Managing Su</a:t>
            </a:r>
            <a:r>
              <a:rPr lang="en-GB" b="1" dirty="0"/>
              <a:t>ppliers</a:t>
            </a:r>
            <a:br>
              <a:rPr lang="en-GB" b="1" kern="1200" dirty="0">
                <a:latin typeface="+mj-lt"/>
                <a:ea typeface="+mj-ea"/>
                <a:cs typeface="+mj-cs"/>
              </a:rPr>
            </a:br>
            <a:br>
              <a:rPr lang="en-GB" b="1" kern="1200" dirty="0">
                <a:latin typeface="+mj-lt"/>
                <a:ea typeface="+mj-ea"/>
                <a:cs typeface="+mj-cs"/>
              </a:rPr>
            </a:br>
            <a:br>
              <a:rPr lang="en-GB" b="1" kern="1200" dirty="0">
                <a:latin typeface="+mj-lt"/>
                <a:ea typeface="+mj-ea"/>
                <a:cs typeface="+mj-cs"/>
              </a:rPr>
            </a:br>
            <a:endParaRPr lang="en-US" b="1" kern="1200" dirty="0">
              <a:latin typeface="+mj-lt"/>
              <a:ea typeface="+mj-ea"/>
              <a:cs typeface="+mj-cs"/>
            </a:endParaRPr>
          </a:p>
        </p:txBody>
      </p:sp>
      <p:sp>
        <p:nvSpPr>
          <p:cNvPr id="12" name="Freeform: Shape 11">
            <a:extLst>
              <a:ext uri="{FF2B5EF4-FFF2-40B4-BE49-F238E27FC236}">
                <a16:creationId xmlns:a16="http://schemas.microsoft.com/office/drawing/2014/main" id="{DFF2AC85-FAA0-4844-813F-83C04D738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7636" y="0"/>
            <a:ext cx="7281316" cy="6858000"/>
          </a:xfrm>
          <a:custGeom>
            <a:avLst/>
            <a:gdLst>
              <a:gd name="connsiteX0" fmla="*/ 361354 w 7281316"/>
              <a:gd name="connsiteY0" fmla="*/ 0 h 6858000"/>
              <a:gd name="connsiteX1" fmla="*/ 7281316 w 7281316"/>
              <a:gd name="connsiteY1" fmla="*/ 0 h 6858000"/>
              <a:gd name="connsiteX2" fmla="*/ 7281316 w 7281316"/>
              <a:gd name="connsiteY2" fmla="*/ 6858000 h 6858000"/>
              <a:gd name="connsiteX3" fmla="*/ 696735 w 7281316"/>
              <a:gd name="connsiteY3" fmla="*/ 6858000 h 6858000"/>
              <a:gd name="connsiteX4" fmla="*/ 690849 w 7281316"/>
              <a:gd name="connsiteY4" fmla="*/ 6842426 h 6858000"/>
              <a:gd name="connsiteX5" fmla="*/ 335637 w 7281316"/>
              <a:gd name="connsiteY5" fmla="*/ 9472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1316" h="6858000">
                <a:moveTo>
                  <a:pt x="361354" y="0"/>
                </a:moveTo>
                <a:lnTo>
                  <a:pt x="7281316" y="0"/>
                </a:lnTo>
                <a:lnTo>
                  <a:pt x="7281316" y="6858000"/>
                </a:lnTo>
                <a:lnTo>
                  <a:pt x="696735" y="6858000"/>
                </a:lnTo>
                <a:lnTo>
                  <a:pt x="690849" y="6842426"/>
                </a:lnTo>
                <a:cubicBezTo>
                  <a:pt x="-65870" y="4704140"/>
                  <a:pt x="-226206" y="2374054"/>
                  <a:pt x="335637" y="9472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89CC0F1E-BAA2-47B1-8F83-7ECB9FD9E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89558" y="0"/>
            <a:ext cx="6999394" cy="6858000"/>
          </a:xfrm>
          <a:custGeom>
            <a:avLst/>
            <a:gdLst>
              <a:gd name="connsiteX0" fmla="*/ 6999394 w 6999394"/>
              <a:gd name="connsiteY0" fmla="*/ 0 h 6858000"/>
              <a:gd name="connsiteX1" fmla="*/ 6999394 w 6999394"/>
              <a:gd name="connsiteY1" fmla="*/ 6858000 h 6858000"/>
              <a:gd name="connsiteX2" fmla="*/ 717029 w 6999394"/>
              <a:gd name="connsiteY2" fmla="*/ 6858000 h 6858000"/>
              <a:gd name="connsiteX3" fmla="*/ 623642 w 6999394"/>
              <a:gd name="connsiteY3" fmla="*/ 6599363 h 6858000"/>
              <a:gd name="connsiteX4" fmla="*/ 319533 w 6999394"/>
              <a:gd name="connsiteY4" fmla="*/ 193787 h 6858000"/>
              <a:gd name="connsiteX5" fmla="*/ 371685 w 6999394"/>
              <a:gd name="connsiteY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9394" h="6858000">
                <a:moveTo>
                  <a:pt x="6999394" y="0"/>
                </a:moveTo>
                <a:lnTo>
                  <a:pt x="6999394" y="6858000"/>
                </a:lnTo>
                <a:lnTo>
                  <a:pt x="717029" y="6858000"/>
                </a:lnTo>
                <a:lnTo>
                  <a:pt x="623642" y="6599363"/>
                </a:lnTo>
                <a:cubicBezTo>
                  <a:pt x="-67685" y="4563346"/>
                  <a:pt x="-206622" y="2355719"/>
                  <a:pt x="319533" y="193787"/>
                </a:cubicBezTo>
                <a:lnTo>
                  <a:pt x="371685" y="1"/>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A6621D77-A1F4-4D06-A1B8-92EE5624B222}"/>
              </a:ext>
            </a:extLst>
          </p:cNvPr>
          <p:cNvSpPr>
            <a:spLocks noGrp="1"/>
          </p:cNvSpPr>
          <p:nvPr>
            <p:ph idx="1"/>
          </p:nvPr>
        </p:nvSpPr>
        <p:spPr>
          <a:xfrm>
            <a:off x="6096000" y="1411732"/>
            <a:ext cx="5501834" cy="4471416"/>
          </a:xfrm>
        </p:spPr>
        <p:txBody>
          <a:bodyPr anchor="ctr">
            <a:normAutofit/>
          </a:bodyPr>
          <a:lstStyle/>
          <a:p>
            <a:r>
              <a:rPr lang="en-GB" sz="2200" dirty="0">
                <a:solidFill>
                  <a:schemeClr val="bg1"/>
                </a:solidFill>
              </a:rPr>
              <a:t>Every event involves a range of suppliers. From caterers to lighting, diverse suppliers need contacting, short-listing, negotiating costs with and finalising contracts. </a:t>
            </a:r>
          </a:p>
          <a:p>
            <a:r>
              <a:rPr lang="en-GB" sz="2200" dirty="0">
                <a:solidFill>
                  <a:schemeClr val="bg1"/>
                </a:solidFill>
              </a:rPr>
              <a:t>From there, efficient management of all suppliers, ensuring they fulfil their roles on time and within budget, is essential to the success of the event.</a:t>
            </a:r>
          </a:p>
          <a:p>
            <a:endParaRPr lang="en-GB" sz="2200" dirty="0">
              <a:solidFill>
                <a:schemeClr val="bg1"/>
              </a:solidFill>
            </a:endParaRPr>
          </a:p>
          <a:p>
            <a:r>
              <a:rPr lang="en-GB" sz="2200" b="1" dirty="0">
                <a:solidFill>
                  <a:srgbClr val="FF0000"/>
                </a:solidFill>
              </a:rPr>
              <a:t>Strong relationships, good communications and trusted !</a:t>
            </a:r>
          </a:p>
        </p:txBody>
      </p:sp>
      <p:sp>
        <p:nvSpPr>
          <p:cNvPr id="7" name="Rectangle 7"/>
          <p:cNvSpPr>
            <a:spLocks noChangeArrowheads="1"/>
          </p:cNvSpPr>
          <p:nvPr/>
        </p:nvSpPr>
        <p:spPr bwMode="auto">
          <a:xfrm>
            <a:off x="0" y="6627814"/>
            <a:ext cx="12192000" cy="230187"/>
          </a:xfrm>
          <a:prstGeom prst="rect">
            <a:avLst/>
          </a:prstGeom>
          <a:solidFill>
            <a:srgbClr val="FDE704"/>
          </a:solidFill>
          <a:ln>
            <a:noFill/>
          </a:ln>
          <a:effectLst>
            <a:outerShdw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defRPr/>
            </a:pPr>
            <a:endParaRPr lang="en-US" altLang="en-US" sz="1800">
              <a:solidFill>
                <a:srgbClr val="FFFFFF"/>
              </a:solidFill>
              <a:latin typeface="Calibri" pitchFamily="34" charset="0"/>
            </a:endParaRPr>
          </a:p>
        </p:txBody>
      </p:sp>
      <p:pic>
        <p:nvPicPr>
          <p:cNvPr id="5" name="Picture 4">
            <a:extLst>
              <a:ext uri="{FF2B5EF4-FFF2-40B4-BE49-F238E27FC236}">
                <a16:creationId xmlns:a16="http://schemas.microsoft.com/office/drawing/2014/main" id="{2ACD5BA2-F622-4C0B-8039-37941AE16B31}"/>
              </a:ext>
            </a:extLst>
          </p:cNvPr>
          <p:cNvPicPr>
            <a:picLocks noChangeAspect="1"/>
          </p:cNvPicPr>
          <p:nvPr/>
        </p:nvPicPr>
        <p:blipFill>
          <a:blip r:embed="rId3"/>
          <a:stretch>
            <a:fillRect/>
          </a:stretch>
        </p:blipFill>
        <p:spPr>
          <a:xfrm>
            <a:off x="8065411" y="114249"/>
            <a:ext cx="3810330" cy="585267"/>
          </a:xfrm>
          <a:prstGeom prst="rect">
            <a:avLst/>
          </a:prstGeom>
        </p:spPr>
      </p:pic>
    </p:spTree>
    <p:extLst>
      <p:ext uri="{BB962C8B-B14F-4D97-AF65-F5344CB8AC3E}">
        <p14:creationId xmlns:p14="http://schemas.microsoft.com/office/powerpoint/2010/main" val="70770757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8073D-DC87-41E7-837A-BD0EF7E1EE5E}"/>
              </a:ext>
            </a:extLst>
          </p:cNvPr>
          <p:cNvSpPr>
            <a:spLocks noGrp="1"/>
          </p:cNvSpPr>
          <p:nvPr>
            <p:ph type="title"/>
          </p:nvPr>
        </p:nvSpPr>
        <p:spPr>
          <a:xfrm>
            <a:off x="804672" y="1445494"/>
            <a:ext cx="3793767" cy="4376572"/>
          </a:xfrm>
        </p:spPr>
        <p:txBody>
          <a:bodyPr vert="horz" lIns="91440" tIns="45720" rIns="91440" bIns="45720" rtlCol="0" anchor="ctr">
            <a:normAutofit/>
          </a:bodyPr>
          <a:lstStyle/>
          <a:p>
            <a:pPr>
              <a:spcAft>
                <a:spcPts val="600"/>
              </a:spcAft>
            </a:pPr>
            <a:r>
              <a:rPr lang="en-GB" b="1" dirty="0"/>
              <a:t>Marketing, PR &amp; Communication</a:t>
            </a:r>
            <a:br>
              <a:rPr lang="en-GB" b="1" kern="1200" dirty="0">
                <a:latin typeface="+mj-lt"/>
                <a:ea typeface="+mj-ea"/>
                <a:cs typeface="+mj-cs"/>
              </a:rPr>
            </a:br>
            <a:br>
              <a:rPr lang="en-GB" b="1" kern="1200" dirty="0">
                <a:latin typeface="+mj-lt"/>
                <a:ea typeface="+mj-ea"/>
                <a:cs typeface="+mj-cs"/>
              </a:rPr>
            </a:br>
            <a:br>
              <a:rPr lang="en-GB" b="1" kern="1200" dirty="0">
                <a:latin typeface="+mj-lt"/>
                <a:ea typeface="+mj-ea"/>
                <a:cs typeface="+mj-cs"/>
              </a:rPr>
            </a:br>
            <a:endParaRPr lang="en-US" b="1" kern="1200" dirty="0">
              <a:latin typeface="+mj-lt"/>
              <a:ea typeface="+mj-ea"/>
              <a:cs typeface="+mj-cs"/>
            </a:endParaRPr>
          </a:p>
        </p:txBody>
      </p:sp>
      <p:sp>
        <p:nvSpPr>
          <p:cNvPr id="12" name="Freeform: Shape 11">
            <a:extLst>
              <a:ext uri="{FF2B5EF4-FFF2-40B4-BE49-F238E27FC236}">
                <a16:creationId xmlns:a16="http://schemas.microsoft.com/office/drawing/2014/main" id="{DFF2AC85-FAA0-4844-813F-83C04D738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7636" y="0"/>
            <a:ext cx="7281316" cy="6858000"/>
          </a:xfrm>
          <a:custGeom>
            <a:avLst/>
            <a:gdLst>
              <a:gd name="connsiteX0" fmla="*/ 361354 w 7281316"/>
              <a:gd name="connsiteY0" fmla="*/ 0 h 6858000"/>
              <a:gd name="connsiteX1" fmla="*/ 7281316 w 7281316"/>
              <a:gd name="connsiteY1" fmla="*/ 0 h 6858000"/>
              <a:gd name="connsiteX2" fmla="*/ 7281316 w 7281316"/>
              <a:gd name="connsiteY2" fmla="*/ 6858000 h 6858000"/>
              <a:gd name="connsiteX3" fmla="*/ 696735 w 7281316"/>
              <a:gd name="connsiteY3" fmla="*/ 6858000 h 6858000"/>
              <a:gd name="connsiteX4" fmla="*/ 690849 w 7281316"/>
              <a:gd name="connsiteY4" fmla="*/ 6842426 h 6858000"/>
              <a:gd name="connsiteX5" fmla="*/ 335637 w 7281316"/>
              <a:gd name="connsiteY5" fmla="*/ 9472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1316" h="6858000">
                <a:moveTo>
                  <a:pt x="361354" y="0"/>
                </a:moveTo>
                <a:lnTo>
                  <a:pt x="7281316" y="0"/>
                </a:lnTo>
                <a:lnTo>
                  <a:pt x="7281316" y="6858000"/>
                </a:lnTo>
                <a:lnTo>
                  <a:pt x="696735" y="6858000"/>
                </a:lnTo>
                <a:lnTo>
                  <a:pt x="690849" y="6842426"/>
                </a:lnTo>
                <a:cubicBezTo>
                  <a:pt x="-65870" y="4704140"/>
                  <a:pt x="-226206" y="2374054"/>
                  <a:pt x="335637" y="9472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89CC0F1E-BAA2-47B1-8F83-7ECB9FD9E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89558" y="0"/>
            <a:ext cx="6999394" cy="6858000"/>
          </a:xfrm>
          <a:custGeom>
            <a:avLst/>
            <a:gdLst>
              <a:gd name="connsiteX0" fmla="*/ 6999394 w 6999394"/>
              <a:gd name="connsiteY0" fmla="*/ 0 h 6858000"/>
              <a:gd name="connsiteX1" fmla="*/ 6999394 w 6999394"/>
              <a:gd name="connsiteY1" fmla="*/ 6858000 h 6858000"/>
              <a:gd name="connsiteX2" fmla="*/ 717029 w 6999394"/>
              <a:gd name="connsiteY2" fmla="*/ 6858000 h 6858000"/>
              <a:gd name="connsiteX3" fmla="*/ 623642 w 6999394"/>
              <a:gd name="connsiteY3" fmla="*/ 6599363 h 6858000"/>
              <a:gd name="connsiteX4" fmla="*/ 319533 w 6999394"/>
              <a:gd name="connsiteY4" fmla="*/ 193787 h 6858000"/>
              <a:gd name="connsiteX5" fmla="*/ 371685 w 6999394"/>
              <a:gd name="connsiteY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9394" h="6858000">
                <a:moveTo>
                  <a:pt x="6999394" y="0"/>
                </a:moveTo>
                <a:lnTo>
                  <a:pt x="6999394" y="6858000"/>
                </a:lnTo>
                <a:lnTo>
                  <a:pt x="717029" y="6858000"/>
                </a:lnTo>
                <a:lnTo>
                  <a:pt x="623642" y="6599363"/>
                </a:lnTo>
                <a:cubicBezTo>
                  <a:pt x="-67685" y="4563346"/>
                  <a:pt x="-206622" y="2355719"/>
                  <a:pt x="319533" y="193787"/>
                </a:cubicBezTo>
                <a:lnTo>
                  <a:pt x="371685" y="1"/>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A6621D77-A1F4-4D06-A1B8-92EE5624B222}"/>
              </a:ext>
            </a:extLst>
          </p:cNvPr>
          <p:cNvSpPr>
            <a:spLocks noGrp="1"/>
          </p:cNvSpPr>
          <p:nvPr>
            <p:ph idx="1"/>
          </p:nvPr>
        </p:nvSpPr>
        <p:spPr>
          <a:xfrm>
            <a:off x="6096000" y="1399032"/>
            <a:ext cx="5501834" cy="4471416"/>
          </a:xfrm>
        </p:spPr>
        <p:txBody>
          <a:bodyPr anchor="ctr">
            <a:normAutofit/>
          </a:bodyPr>
          <a:lstStyle/>
          <a:p>
            <a:r>
              <a:rPr lang="en-GB" sz="2200" dirty="0">
                <a:solidFill>
                  <a:schemeClr val="bg1"/>
                </a:solidFill>
              </a:rPr>
              <a:t>It’s never a case of if you build it they will come: </a:t>
            </a:r>
          </a:p>
          <a:p>
            <a:r>
              <a:rPr lang="en-GB" sz="2200" dirty="0">
                <a:solidFill>
                  <a:schemeClr val="bg1"/>
                </a:solidFill>
              </a:rPr>
              <a:t>Delivering an audience requires marketing the promise of what the event will deliver! </a:t>
            </a:r>
          </a:p>
          <a:p>
            <a:r>
              <a:rPr lang="en-GB" sz="2200" dirty="0">
                <a:solidFill>
                  <a:schemeClr val="bg1"/>
                </a:solidFill>
              </a:rPr>
              <a:t>Today this involves various channels across direct mail, social media and digital marketing.</a:t>
            </a:r>
          </a:p>
        </p:txBody>
      </p:sp>
      <p:sp>
        <p:nvSpPr>
          <p:cNvPr id="7" name="Rectangle 7"/>
          <p:cNvSpPr>
            <a:spLocks noChangeArrowheads="1"/>
          </p:cNvSpPr>
          <p:nvPr/>
        </p:nvSpPr>
        <p:spPr bwMode="auto">
          <a:xfrm>
            <a:off x="0" y="6627814"/>
            <a:ext cx="12192000" cy="230187"/>
          </a:xfrm>
          <a:prstGeom prst="rect">
            <a:avLst/>
          </a:prstGeom>
          <a:solidFill>
            <a:srgbClr val="FDE704"/>
          </a:solidFill>
          <a:ln>
            <a:noFill/>
          </a:ln>
          <a:effectLst>
            <a:outerShdw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defRPr/>
            </a:pPr>
            <a:endParaRPr lang="en-US" altLang="en-US" sz="1800">
              <a:solidFill>
                <a:srgbClr val="FFFFFF"/>
              </a:solidFill>
              <a:latin typeface="Calibri" pitchFamily="34" charset="0"/>
            </a:endParaRPr>
          </a:p>
        </p:txBody>
      </p:sp>
      <p:pic>
        <p:nvPicPr>
          <p:cNvPr id="5" name="Picture 4">
            <a:extLst>
              <a:ext uri="{FF2B5EF4-FFF2-40B4-BE49-F238E27FC236}">
                <a16:creationId xmlns:a16="http://schemas.microsoft.com/office/drawing/2014/main" id="{2ACD5BA2-F622-4C0B-8039-37941AE16B31}"/>
              </a:ext>
            </a:extLst>
          </p:cNvPr>
          <p:cNvPicPr>
            <a:picLocks noChangeAspect="1"/>
          </p:cNvPicPr>
          <p:nvPr/>
        </p:nvPicPr>
        <p:blipFill>
          <a:blip r:embed="rId3"/>
          <a:stretch>
            <a:fillRect/>
          </a:stretch>
        </p:blipFill>
        <p:spPr>
          <a:xfrm>
            <a:off x="8065411" y="114249"/>
            <a:ext cx="3810330" cy="585267"/>
          </a:xfrm>
          <a:prstGeom prst="rect">
            <a:avLst/>
          </a:prstGeom>
        </p:spPr>
      </p:pic>
      <p:sp>
        <p:nvSpPr>
          <p:cNvPr id="8" name="Flowchart: Connector 7">
            <a:extLst>
              <a:ext uri="{FF2B5EF4-FFF2-40B4-BE49-F238E27FC236}">
                <a16:creationId xmlns:a16="http://schemas.microsoft.com/office/drawing/2014/main" id="{5C99B215-0978-42AE-B0A7-F2E70161EAF7}"/>
              </a:ext>
            </a:extLst>
          </p:cNvPr>
          <p:cNvSpPr/>
          <p:nvPr/>
        </p:nvSpPr>
        <p:spPr>
          <a:xfrm>
            <a:off x="10229336" y="4684823"/>
            <a:ext cx="1677695" cy="1701240"/>
          </a:xfrm>
          <a:prstGeom prst="flowChartConnector">
            <a:avLst/>
          </a:prstGeom>
          <a:blipFill dpi="0" rotWithShape="1">
            <a:blip r:embed="rId4" cstate="print">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1435922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8073D-DC87-41E7-837A-BD0EF7E1EE5E}"/>
              </a:ext>
            </a:extLst>
          </p:cNvPr>
          <p:cNvSpPr>
            <a:spLocks noGrp="1"/>
          </p:cNvSpPr>
          <p:nvPr>
            <p:ph type="title"/>
          </p:nvPr>
        </p:nvSpPr>
        <p:spPr>
          <a:xfrm>
            <a:off x="804672" y="1445494"/>
            <a:ext cx="3793767" cy="4376572"/>
          </a:xfrm>
        </p:spPr>
        <p:txBody>
          <a:bodyPr vert="horz" lIns="91440" tIns="45720" rIns="91440" bIns="45720" rtlCol="0" anchor="ctr">
            <a:normAutofit/>
          </a:bodyPr>
          <a:lstStyle/>
          <a:p>
            <a:pPr>
              <a:spcAft>
                <a:spcPts val="600"/>
              </a:spcAft>
            </a:pPr>
            <a:r>
              <a:rPr lang="en-GB" b="1" dirty="0"/>
              <a:t>Managing Risk &amp; Thinking Sustainably</a:t>
            </a:r>
            <a:br>
              <a:rPr lang="en-GB" b="1" kern="1200" dirty="0">
                <a:latin typeface="+mj-lt"/>
                <a:ea typeface="+mj-ea"/>
                <a:cs typeface="+mj-cs"/>
              </a:rPr>
            </a:br>
            <a:br>
              <a:rPr lang="en-GB" b="1" kern="1200" dirty="0">
                <a:latin typeface="+mj-lt"/>
                <a:ea typeface="+mj-ea"/>
                <a:cs typeface="+mj-cs"/>
              </a:rPr>
            </a:br>
            <a:br>
              <a:rPr lang="en-GB" b="1" kern="1200" dirty="0">
                <a:latin typeface="+mj-lt"/>
                <a:ea typeface="+mj-ea"/>
                <a:cs typeface="+mj-cs"/>
              </a:rPr>
            </a:br>
            <a:endParaRPr lang="en-US" b="1" kern="1200" dirty="0">
              <a:latin typeface="+mj-lt"/>
              <a:ea typeface="+mj-ea"/>
              <a:cs typeface="+mj-cs"/>
            </a:endParaRPr>
          </a:p>
        </p:txBody>
      </p:sp>
      <p:sp>
        <p:nvSpPr>
          <p:cNvPr id="12" name="Freeform: Shape 11">
            <a:extLst>
              <a:ext uri="{FF2B5EF4-FFF2-40B4-BE49-F238E27FC236}">
                <a16:creationId xmlns:a16="http://schemas.microsoft.com/office/drawing/2014/main" id="{DFF2AC85-FAA0-4844-813F-83C04D738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7636" y="0"/>
            <a:ext cx="7281316" cy="6858000"/>
          </a:xfrm>
          <a:custGeom>
            <a:avLst/>
            <a:gdLst>
              <a:gd name="connsiteX0" fmla="*/ 361354 w 7281316"/>
              <a:gd name="connsiteY0" fmla="*/ 0 h 6858000"/>
              <a:gd name="connsiteX1" fmla="*/ 7281316 w 7281316"/>
              <a:gd name="connsiteY1" fmla="*/ 0 h 6858000"/>
              <a:gd name="connsiteX2" fmla="*/ 7281316 w 7281316"/>
              <a:gd name="connsiteY2" fmla="*/ 6858000 h 6858000"/>
              <a:gd name="connsiteX3" fmla="*/ 696735 w 7281316"/>
              <a:gd name="connsiteY3" fmla="*/ 6858000 h 6858000"/>
              <a:gd name="connsiteX4" fmla="*/ 690849 w 7281316"/>
              <a:gd name="connsiteY4" fmla="*/ 6842426 h 6858000"/>
              <a:gd name="connsiteX5" fmla="*/ 335637 w 7281316"/>
              <a:gd name="connsiteY5" fmla="*/ 9472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1316" h="6858000">
                <a:moveTo>
                  <a:pt x="361354" y="0"/>
                </a:moveTo>
                <a:lnTo>
                  <a:pt x="7281316" y="0"/>
                </a:lnTo>
                <a:lnTo>
                  <a:pt x="7281316" y="6858000"/>
                </a:lnTo>
                <a:lnTo>
                  <a:pt x="696735" y="6858000"/>
                </a:lnTo>
                <a:lnTo>
                  <a:pt x="690849" y="6842426"/>
                </a:lnTo>
                <a:cubicBezTo>
                  <a:pt x="-65870" y="4704140"/>
                  <a:pt x="-226206" y="2374054"/>
                  <a:pt x="335637" y="9472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89CC0F1E-BAA2-47B1-8F83-7ECB9FD9E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89558" y="0"/>
            <a:ext cx="6999394" cy="6858000"/>
          </a:xfrm>
          <a:custGeom>
            <a:avLst/>
            <a:gdLst>
              <a:gd name="connsiteX0" fmla="*/ 6999394 w 6999394"/>
              <a:gd name="connsiteY0" fmla="*/ 0 h 6858000"/>
              <a:gd name="connsiteX1" fmla="*/ 6999394 w 6999394"/>
              <a:gd name="connsiteY1" fmla="*/ 6858000 h 6858000"/>
              <a:gd name="connsiteX2" fmla="*/ 717029 w 6999394"/>
              <a:gd name="connsiteY2" fmla="*/ 6858000 h 6858000"/>
              <a:gd name="connsiteX3" fmla="*/ 623642 w 6999394"/>
              <a:gd name="connsiteY3" fmla="*/ 6599363 h 6858000"/>
              <a:gd name="connsiteX4" fmla="*/ 319533 w 6999394"/>
              <a:gd name="connsiteY4" fmla="*/ 193787 h 6858000"/>
              <a:gd name="connsiteX5" fmla="*/ 371685 w 6999394"/>
              <a:gd name="connsiteY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9394" h="6858000">
                <a:moveTo>
                  <a:pt x="6999394" y="0"/>
                </a:moveTo>
                <a:lnTo>
                  <a:pt x="6999394" y="6858000"/>
                </a:lnTo>
                <a:lnTo>
                  <a:pt x="717029" y="6858000"/>
                </a:lnTo>
                <a:lnTo>
                  <a:pt x="623642" y="6599363"/>
                </a:lnTo>
                <a:cubicBezTo>
                  <a:pt x="-67685" y="4563346"/>
                  <a:pt x="-206622" y="2355719"/>
                  <a:pt x="319533" y="193787"/>
                </a:cubicBezTo>
                <a:lnTo>
                  <a:pt x="371685" y="1"/>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A6621D77-A1F4-4D06-A1B8-92EE5624B222}"/>
              </a:ext>
            </a:extLst>
          </p:cNvPr>
          <p:cNvSpPr>
            <a:spLocks noGrp="1"/>
          </p:cNvSpPr>
          <p:nvPr>
            <p:ph idx="1"/>
          </p:nvPr>
        </p:nvSpPr>
        <p:spPr>
          <a:xfrm>
            <a:off x="6096000" y="1399032"/>
            <a:ext cx="5501834" cy="4471416"/>
          </a:xfrm>
        </p:spPr>
        <p:txBody>
          <a:bodyPr anchor="ctr">
            <a:normAutofit/>
          </a:bodyPr>
          <a:lstStyle/>
          <a:p>
            <a:r>
              <a:rPr lang="en-GB" sz="2200" dirty="0">
                <a:solidFill>
                  <a:schemeClr val="bg1"/>
                </a:solidFill>
              </a:rPr>
              <a:t>Events can be complex, as having many elements contributing to an event means multiple possible points of failure.</a:t>
            </a:r>
          </a:p>
          <a:p>
            <a:r>
              <a:rPr lang="en-GB" sz="2200" dirty="0">
                <a:solidFill>
                  <a:schemeClr val="bg1"/>
                </a:solidFill>
              </a:rPr>
              <a:t>Understanding what the risks are</a:t>
            </a:r>
          </a:p>
          <a:p>
            <a:r>
              <a:rPr lang="en-GB" sz="2200" dirty="0">
                <a:solidFill>
                  <a:schemeClr val="bg1"/>
                </a:solidFill>
              </a:rPr>
              <a:t>The likelihood of each one arising</a:t>
            </a:r>
          </a:p>
          <a:p>
            <a:r>
              <a:rPr lang="en-GB" sz="2200" dirty="0">
                <a:solidFill>
                  <a:schemeClr val="bg1"/>
                </a:solidFill>
              </a:rPr>
              <a:t>Strategies to minimise risk</a:t>
            </a:r>
          </a:p>
          <a:p>
            <a:r>
              <a:rPr lang="en-GB" sz="2200" dirty="0">
                <a:solidFill>
                  <a:schemeClr val="bg1"/>
                </a:solidFill>
              </a:rPr>
              <a:t>Develop a robust contingency plan</a:t>
            </a:r>
          </a:p>
          <a:p>
            <a:r>
              <a:rPr lang="en-GB" sz="2200" dirty="0">
                <a:solidFill>
                  <a:schemeClr val="bg1"/>
                </a:solidFill>
              </a:rPr>
              <a:t>Making decisions in the event planning process that consider the social and environmental impact.</a:t>
            </a:r>
          </a:p>
        </p:txBody>
      </p:sp>
      <p:sp>
        <p:nvSpPr>
          <p:cNvPr id="7" name="Rectangle 7"/>
          <p:cNvSpPr>
            <a:spLocks noChangeArrowheads="1"/>
          </p:cNvSpPr>
          <p:nvPr/>
        </p:nvSpPr>
        <p:spPr bwMode="auto">
          <a:xfrm>
            <a:off x="0" y="6627814"/>
            <a:ext cx="12192000" cy="230187"/>
          </a:xfrm>
          <a:prstGeom prst="rect">
            <a:avLst/>
          </a:prstGeom>
          <a:solidFill>
            <a:srgbClr val="FDE704"/>
          </a:solidFill>
          <a:ln>
            <a:noFill/>
          </a:ln>
          <a:effectLst>
            <a:outerShdw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defRPr/>
            </a:pPr>
            <a:endParaRPr lang="en-US" altLang="en-US" sz="1800">
              <a:solidFill>
                <a:srgbClr val="FFFFFF"/>
              </a:solidFill>
              <a:latin typeface="Calibri" pitchFamily="34" charset="0"/>
            </a:endParaRPr>
          </a:p>
        </p:txBody>
      </p:sp>
      <p:pic>
        <p:nvPicPr>
          <p:cNvPr id="5" name="Picture 4">
            <a:extLst>
              <a:ext uri="{FF2B5EF4-FFF2-40B4-BE49-F238E27FC236}">
                <a16:creationId xmlns:a16="http://schemas.microsoft.com/office/drawing/2014/main" id="{2ACD5BA2-F622-4C0B-8039-37941AE16B31}"/>
              </a:ext>
            </a:extLst>
          </p:cNvPr>
          <p:cNvPicPr>
            <a:picLocks noChangeAspect="1"/>
          </p:cNvPicPr>
          <p:nvPr/>
        </p:nvPicPr>
        <p:blipFill>
          <a:blip r:embed="rId3"/>
          <a:stretch>
            <a:fillRect/>
          </a:stretch>
        </p:blipFill>
        <p:spPr>
          <a:xfrm>
            <a:off x="8065411" y="114249"/>
            <a:ext cx="3810330" cy="585267"/>
          </a:xfrm>
          <a:prstGeom prst="rect">
            <a:avLst/>
          </a:prstGeom>
        </p:spPr>
      </p:pic>
    </p:spTree>
    <p:extLst>
      <p:ext uri="{BB962C8B-B14F-4D97-AF65-F5344CB8AC3E}">
        <p14:creationId xmlns:p14="http://schemas.microsoft.com/office/powerpoint/2010/main" val="188336623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8073D-DC87-41E7-837A-BD0EF7E1EE5E}"/>
              </a:ext>
            </a:extLst>
          </p:cNvPr>
          <p:cNvSpPr>
            <a:spLocks noGrp="1"/>
          </p:cNvSpPr>
          <p:nvPr>
            <p:ph type="title"/>
          </p:nvPr>
        </p:nvSpPr>
        <p:spPr>
          <a:xfrm>
            <a:off x="804672" y="1445494"/>
            <a:ext cx="3793767" cy="4376572"/>
          </a:xfrm>
        </p:spPr>
        <p:txBody>
          <a:bodyPr vert="horz" lIns="91440" tIns="45720" rIns="91440" bIns="45720" rtlCol="0" anchor="ctr">
            <a:normAutofit/>
          </a:bodyPr>
          <a:lstStyle/>
          <a:p>
            <a:pPr>
              <a:spcAft>
                <a:spcPts val="600"/>
              </a:spcAft>
            </a:pPr>
            <a:br>
              <a:rPr lang="en-GB" b="1" kern="1200" dirty="0">
                <a:latin typeface="+mj-lt"/>
                <a:ea typeface="+mj-ea"/>
                <a:cs typeface="+mj-cs"/>
              </a:rPr>
            </a:br>
            <a:r>
              <a:rPr lang="en-GB" b="1" dirty="0"/>
              <a:t>And when it is over?</a:t>
            </a:r>
            <a:br>
              <a:rPr lang="en-GB" b="1" kern="1200" dirty="0">
                <a:latin typeface="+mj-lt"/>
                <a:ea typeface="+mj-ea"/>
                <a:cs typeface="+mj-cs"/>
              </a:rPr>
            </a:br>
            <a:br>
              <a:rPr lang="en-GB" b="1" kern="1200" dirty="0">
                <a:latin typeface="+mj-lt"/>
                <a:ea typeface="+mj-ea"/>
                <a:cs typeface="+mj-cs"/>
              </a:rPr>
            </a:br>
            <a:endParaRPr lang="en-US" b="1" kern="1200" dirty="0">
              <a:latin typeface="+mj-lt"/>
              <a:ea typeface="+mj-ea"/>
              <a:cs typeface="+mj-cs"/>
            </a:endParaRPr>
          </a:p>
        </p:txBody>
      </p:sp>
      <p:sp>
        <p:nvSpPr>
          <p:cNvPr id="12" name="Freeform: Shape 11">
            <a:extLst>
              <a:ext uri="{FF2B5EF4-FFF2-40B4-BE49-F238E27FC236}">
                <a16:creationId xmlns:a16="http://schemas.microsoft.com/office/drawing/2014/main" id="{DFF2AC85-FAA0-4844-813F-83C04D738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7636" y="0"/>
            <a:ext cx="7281316" cy="6858000"/>
          </a:xfrm>
          <a:custGeom>
            <a:avLst/>
            <a:gdLst>
              <a:gd name="connsiteX0" fmla="*/ 361354 w 7281316"/>
              <a:gd name="connsiteY0" fmla="*/ 0 h 6858000"/>
              <a:gd name="connsiteX1" fmla="*/ 7281316 w 7281316"/>
              <a:gd name="connsiteY1" fmla="*/ 0 h 6858000"/>
              <a:gd name="connsiteX2" fmla="*/ 7281316 w 7281316"/>
              <a:gd name="connsiteY2" fmla="*/ 6858000 h 6858000"/>
              <a:gd name="connsiteX3" fmla="*/ 696735 w 7281316"/>
              <a:gd name="connsiteY3" fmla="*/ 6858000 h 6858000"/>
              <a:gd name="connsiteX4" fmla="*/ 690849 w 7281316"/>
              <a:gd name="connsiteY4" fmla="*/ 6842426 h 6858000"/>
              <a:gd name="connsiteX5" fmla="*/ 335637 w 7281316"/>
              <a:gd name="connsiteY5" fmla="*/ 9472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1316" h="6858000">
                <a:moveTo>
                  <a:pt x="361354" y="0"/>
                </a:moveTo>
                <a:lnTo>
                  <a:pt x="7281316" y="0"/>
                </a:lnTo>
                <a:lnTo>
                  <a:pt x="7281316" y="6858000"/>
                </a:lnTo>
                <a:lnTo>
                  <a:pt x="696735" y="6858000"/>
                </a:lnTo>
                <a:lnTo>
                  <a:pt x="690849" y="6842426"/>
                </a:lnTo>
                <a:cubicBezTo>
                  <a:pt x="-65870" y="4704140"/>
                  <a:pt x="-226206" y="2374054"/>
                  <a:pt x="335637" y="9472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89CC0F1E-BAA2-47B1-8F83-7ECB9FD9E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89558" y="0"/>
            <a:ext cx="6999394" cy="6858000"/>
          </a:xfrm>
          <a:custGeom>
            <a:avLst/>
            <a:gdLst>
              <a:gd name="connsiteX0" fmla="*/ 6999394 w 6999394"/>
              <a:gd name="connsiteY0" fmla="*/ 0 h 6858000"/>
              <a:gd name="connsiteX1" fmla="*/ 6999394 w 6999394"/>
              <a:gd name="connsiteY1" fmla="*/ 6858000 h 6858000"/>
              <a:gd name="connsiteX2" fmla="*/ 717029 w 6999394"/>
              <a:gd name="connsiteY2" fmla="*/ 6858000 h 6858000"/>
              <a:gd name="connsiteX3" fmla="*/ 623642 w 6999394"/>
              <a:gd name="connsiteY3" fmla="*/ 6599363 h 6858000"/>
              <a:gd name="connsiteX4" fmla="*/ 319533 w 6999394"/>
              <a:gd name="connsiteY4" fmla="*/ 193787 h 6858000"/>
              <a:gd name="connsiteX5" fmla="*/ 371685 w 6999394"/>
              <a:gd name="connsiteY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9394" h="6858000">
                <a:moveTo>
                  <a:pt x="6999394" y="0"/>
                </a:moveTo>
                <a:lnTo>
                  <a:pt x="6999394" y="6858000"/>
                </a:lnTo>
                <a:lnTo>
                  <a:pt x="717029" y="6858000"/>
                </a:lnTo>
                <a:lnTo>
                  <a:pt x="623642" y="6599363"/>
                </a:lnTo>
                <a:cubicBezTo>
                  <a:pt x="-67685" y="4563346"/>
                  <a:pt x="-206622" y="2355719"/>
                  <a:pt x="319533" y="193787"/>
                </a:cubicBezTo>
                <a:lnTo>
                  <a:pt x="371685" y="1"/>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A6621D77-A1F4-4D06-A1B8-92EE5624B222}"/>
              </a:ext>
            </a:extLst>
          </p:cNvPr>
          <p:cNvSpPr>
            <a:spLocks noGrp="1"/>
          </p:cNvSpPr>
          <p:nvPr>
            <p:ph idx="1"/>
          </p:nvPr>
        </p:nvSpPr>
        <p:spPr>
          <a:xfrm>
            <a:off x="6096000" y="1399032"/>
            <a:ext cx="5501834" cy="4471416"/>
          </a:xfrm>
        </p:spPr>
        <p:txBody>
          <a:bodyPr anchor="ctr">
            <a:normAutofit/>
          </a:bodyPr>
          <a:lstStyle/>
          <a:p>
            <a:r>
              <a:rPr lang="en-GB" sz="2200" dirty="0">
                <a:solidFill>
                  <a:schemeClr val="bg1"/>
                </a:solidFill>
              </a:rPr>
              <a:t>Evaluate</a:t>
            </a:r>
          </a:p>
          <a:p>
            <a:r>
              <a:rPr lang="en-GB" sz="2200" dirty="0">
                <a:solidFill>
                  <a:schemeClr val="bg1"/>
                </a:solidFill>
              </a:rPr>
              <a:t>Lessons Learnt</a:t>
            </a:r>
          </a:p>
          <a:p>
            <a:r>
              <a:rPr lang="en-GB" sz="2200" dirty="0">
                <a:solidFill>
                  <a:schemeClr val="bg1"/>
                </a:solidFill>
              </a:rPr>
              <a:t>Feedback</a:t>
            </a:r>
          </a:p>
          <a:p>
            <a:r>
              <a:rPr lang="en-GB" sz="2200" dirty="0">
                <a:solidFill>
                  <a:schemeClr val="bg1"/>
                </a:solidFill>
              </a:rPr>
              <a:t>Thank Everyone!</a:t>
            </a:r>
          </a:p>
          <a:p>
            <a:endParaRPr lang="en-GB" sz="2200" dirty="0">
              <a:solidFill>
                <a:schemeClr val="bg1"/>
              </a:solidFill>
            </a:endParaRPr>
          </a:p>
        </p:txBody>
      </p:sp>
      <p:sp>
        <p:nvSpPr>
          <p:cNvPr id="7" name="Rectangle 7"/>
          <p:cNvSpPr>
            <a:spLocks noChangeArrowheads="1"/>
          </p:cNvSpPr>
          <p:nvPr/>
        </p:nvSpPr>
        <p:spPr bwMode="auto">
          <a:xfrm>
            <a:off x="0" y="6627814"/>
            <a:ext cx="12192000" cy="230187"/>
          </a:xfrm>
          <a:prstGeom prst="rect">
            <a:avLst/>
          </a:prstGeom>
          <a:solidFill>
            <a:srgbClr val="FDE704"/>
          </a:solidFill>
          <a:ln>
            <a:noFill/>
          </a:ln>
          <a:effectLst>
            <a:outerShdw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defRPr/>
            </a:pPr>
            <a:endParaRPr lang="en-US" altLang="en-US" sz="1800">
              <a:solidFill>
                <a:srgbClr val="FFFFFF"/>
              </a:solidFill>
              <a:latin typeface="Calibri" pitchFamily="34" charset="0"/>
            </a:endParaRPr>
          </a:p>
        </p:txBody>
      </p:sp>
      <p:pic>
        <p:nvPicPr>
          <p:cNvPr id="5" name="Picture 4">
            <a:extLst>
              <a:ext uri="{FF2B5EF4-FFF2-40B4-BE49-F238E27FC236}">
                <a16:creationId xmlns:a16="http://schemas.microsoft.com/office/drawing/2014/main" id="{2ACD5BA2-F622-4C0B-8039-37941AE16B31}"/>
              </a:ext>
            </a:extLst>
          </p:cNvPr>
          <p:cNvPicPr>
            <a:picLocks noChangeAspect="1"/>
          </p:cNvPicPr>
          <p:nvPr/>
        </p:nvPicPr>
        <p:blipFill>
          <a:blip r:embed="rId3"/>
          <a:stretch>
            <a:fillRect/>
          </a:stretch>
        </p:blipFill>
        <p:spPr>
          <a:xfrm>
            <a:off x="8065411" y="114249"/>
            <a:ext cx="3810330" cy="585267"/>
          </a:xfrm>
          <a:prstGeom prst="rect">
            <a:avLst/>
          </a:prstGeom>
        </p:spPr>
      </p:pic>
      <p:pic>
        <p:nvPicPr>
          <p:cNvPr id="3" name="Picture 2">
            <a:extLst>
              <a:ext uri="{FF2B5EF4-FFF2-40B4-BE49-F238E27FC236}">
                <a16:creationId xmlns:a16="http://schemas.microsoft.com/office/drawing/2014/main" id="{8D87CF17-D12E-4DAB-B0B6-7DBCC8CB4241}"/>
              </a:ext>
            </a:extLst>
          </p:cNvPr>
          <p:cNvPicPr>
            <a:picLocks noChangeAspect="1"/>
          </p:cNvPicPr>
          <p:nvPr/>
        </p:nvPicPr>
        <p:blipFill>
          <a:blip r:embed="rId4"/>
          <a:stretch>
            <a:fillRect/>
          </a:stretch>
        </p:blipFill>
        <p:spPr>
          <a:xfrm>
            <a:off x="10134600" y="4226475"/>
            <a:ext cx="1741141" cy="1232493"/>
          </a:xfrm>
          <a:prstGeom prst="rect">
            <a:avLst/>
          </a:prstGeom>
        </p:spPr>
      </p:pic>
    </p:spTree>
    <p:extLst>
      <p:ext uri="{BB962C8B-B14F-4D97-AF65-F5344CB8AC3E}">
        <p14:creationId xmlns:p14="http://schemas.microsoft.com/office/powerpoint/2010/main" val="110959613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8073D-DC87-41E7-837A-BD0EF7E1EE5E}"/>
              </a:ext>
            </a:extLst>
          </p:cNvPr>
          <p:cNvSpPr>
            <a:spLocks noGrp="1"/>
          </p:cNvSpPr>
          <p:nvPr>
            <p:ph type="title"/>
          </p:nvPr>
        </p:nvSpPr>
        <p:spPr>
          <a:xfrm>
            <a:off x="804672" y="1445494"/>
            <a:ext cx="3793767" cy="4376572"/>
          </a:xfrm>
        </p:spPr>
        <p:txBody>
          <a:bodyPr vert="horz" lIns="91440" tIns="45720" rIns="91440" bIns="45720" rtlCol="0" anchor="ctr">
            <a:normAutofit/>
          </a:bodyPr>
          <a:lstStyle/>
          <a:p>
            <a:pPr>
              <a:spcAft>
                <a:spcPts val="600"/>
              </a:spcAft>
            </a:pPr>
            <a:br>
              <a:rPr lang="en-GB" b="1" kern="1200" dirty="0">
                <a:latin typeface="+mj-lt"/>
                <a:ea typeface="+mj-ea"/>
                <a:cs typeface="+mj-cs"/>
              </a:rPr>
            </a:br>
            <a:r>
              <a:rPr lang="en-GB" b="1" dirty="0"/>
              <a:t>Developing Your Skills</a:t>
            </a:r>
            <a:br>
              <a:rPr lang="en-GB" b="1" kern="1200" dirty="0">
                <a:latin typeface="+mj-lt"/>
                <a:ea typeface="+mj-ea"/>
                <a:cs typeface="+mj-cs"/>
              </a:rPr>
            </a:br>
            <a:br>
              <a:rPr lang="en-GB" b="1" kern="1200" dirty="0">
                <a:latin typeface="+mj-lt"/>
                <a:ea typeface="+mj-ea"/>
                <a:cs typeface="+mj-cs"/>
              </a:rPr>
            </a:br>
            <a:endParaRPr lang="en-US" b="1" kern="1200" dirty="0">
              <a:latin typeface="+mj-lt"/>
              <a:ea typeface="+mj-ea"/>
              <a:cs typeface="+mj-cs"/>
            </a:endParaRPr>
          </a:p>
        </p:txBody>
      </p:sp>
      <p:sp>
        <p:nvSpPr>
          <p:cNvPr id="12" name="Freeform: Shape 11">
            <a:extLst>
              <a:ext uri="{FF2B5EF4-FFF2-40B4-BE49-F238E27FC236}">
                <a16:creationId xmlns:a16="http://schemas.microsoft.com/office/drawing/2014/main" id="{DFF2AC85-FAA0-4844-813F-83C04D738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7636" y="0"/>
            <a:ext cx="7281316" cy="6858000"/>
          </a:xfrm>
          <a:custGeom>
            <a:avLst/>
            <a:gdLst>
              <a:gd name="connsiteX0" fmla="*/ 361354 w 7281316"/>
              <a:gd name="connsiteY0" fmla="*/ 0 h 6858000"/>
              <a:gd name="connsiteX1" fmla="*/ 7281316 w 7281316"/>
              <a:gd name="connsiteY1" fmla="*/ 0 h 6858000"/>
              <a:gd name="connsiteX2" fmla="*/ 7281316 w 7281316"/>
              <a:gd name="connsiteY2" fmla="*/ 6858000 h 6858000"/>
              <a:gd name="connsiteX3" fmla="*/ 696735 w 7281316"/>
              <a:gd name="connsiteY3" fmla="*/ 6858000 h 6858000"/>
              <a:gd name="connsiteX4" fmla="*/ 690849 w 7281316"/>
              <a:gd name="connsiteY4" fmla="*/ 6842426 h 6858000"/>
              <a:gd name="connsiteX5" fmla="*/ 335637 w 7281316"/>
              <a:gd name="connsiteY5" fmla="*/ 9472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1316" h="6858000">
                <a:moveTo>
                  <a:pt x="361354" y="0"/>
                </a:moveTo>
                <a:lnTo>
                  <a:pt x="7281316" y="0"/>
                </a:lnTo>
                <a:lnTo>
                  <a:pt x="7281316" y="6858000"/>
                </a:lnTo>
                <a:lnTo>
                  <a:pt x="696735" y="6858000"/>
                </a:lnTo>
                <a:lnTo>
                  <a:pt x="690849" y="6842426"/>
                </a:lnTo>
                <a:cubicBezTo>
                  <a:pt x="-65870" y="4704140"/>
                  <a:pt x="-226206" y="2374054"/>
                  <a:pt x="335637" y="9472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89CC0F1E-BAA2-47B1-8F83-7ECB9FD9E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89558" y="0"/>
            <a:ext cx="6999394" cy="6858000"/>
          </a:xfrm>
          <a:custGeom>
            <a:avLst/>
            <a:gdLst>
              <a:gd name="connsiteX0" fmla="*/ 6999394 w 6999394"/>
              <a:gd name="connsiteY0" fmla="*/ 0 h 6858000"/>
              <a:gd name="connsiteX1" fmla="*/ 6999394 w 6999394"/>
              <a:gd name="connsiteY1" fmla="*/ 6858000 h 6858000"/>
              <a:gd name="connsiteX2" fmla="*/ 717029 w 6999394"/>
              <a:gd name="connsiteY2" fmla="*/ 6858000 h 6858000"/>
              <a:gd name="connsiteX3" fmla="*/ 623642 w 6999394"/>
              <a:gd name="connsiteY3" fmla="*/ 6599363 h 6858000"/>
              <a:gd name="connsiteX4" fmla="*/ 319533 w 6999394"/>
              <a:gd name="connsiteY4" fmla="*/ 193787 h 6858000"/>
              <a:gd name="connsiteX5" fmla="*/ 371685 w 6999394"/>
              <a:gd name="connsiteY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9394" h="6858000">
                <a:moveTo>
                  <a:pt x="6999394" y="0"/>
                </a:moveTo>
                <a:lnTo>
                  <a:pt x="6999394" y="6858000"/>
                </a:lnTo>
                <a:lnTo>
                  <a:pt x="717029" y="6858000"/>
                </a:lnTo>
                <a:lnTo>
                  <a:pt x="623642" y="6599363"/>
                </a:lnTo>
                <a:cubicBezTo>
                  <a:pt x="-67685" y="4563346"/>
                  <a:pt x="-206622" y="2355719"/>
                  <a:pt x="319533" y="193787"/>
                </a:cubicBezTo>
                <a:lnTo>
                  <a:pt x="371685" y="1"/>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A6621D77-A1F4-4D06-A1B8-92EE5624B222}"/>
              </a:ext>
            </a:extLst>
          </p:cNvPr>
          <p:cNvSpPr>
            <a:spLocks noGrp="1"/>
          </p:cNvSpPr>
          <p:nvPr>
            <p:ph idx="1"/>
          </p:nvPr>
        </p:nvSpPr>
        <p:spPr>
          <a:xfrm>
            <a:off x="6096000" y="1399032"/>
            <a:ext cx="5501834" cy="4471416"/>
          </a:xfrm>
        </p:spPr>
        <p:txBody>
          <a:bodyPr anchor="ctr">
            <a:normAutofit/>
          </a:bodyPr>
          <a:lstStyle/>
          <a:p>
            <a:r>
              <a:rPr lang="en-GB" sz="2200" dirty="0">
                <a:solidFill>
                  <a:schemeClr val="bg1"/>
                </a:solidFill>
              </a:rPr>
              <a:t>Organisation.</a:t>
            </a:r>
          </a:p>
          <a:p>
            <a:r>
              <a:rPr lang="en-GB" sz="2200" dirty="0">
                <a:solidFill>
                  <a:schemeClr val="bg1"/>
                </a:solidFill>
              </a:rPr>
              <a:t>Creativity</a:t>
            </a:r>
          </a:p>
          <a:p>
            <a:r>
              <a:rPr lang="en-GB" sz="2200" dirty="0">
                <a:solidFill>
                  <a:schemeClr val="bg1"/>
                </a:solidFill>
              </a:rPr>
              <a:t>Planning and rehearsal</a:t>
            </a:r>
          </a:p>
          <a:p>
            <a:r>
              <a:rPr lang="en-GB" sz="2200" dirty="0">
                <a:solidFill>
                  <a:schemeClr val="bg1"/>
                </a:solidFill>
              </a:rPr>
              <a:t>Multitasking</a:t>
            </a:r>
          </a:p>
          <a:p>
            <a:r>
              <a:rPr lang="en-GB" sz="2200" dirty="0">
                <a:solidFill>
                  <a:schemeClr val="bg1"/>
                </a:solidFill>
              </a:rPr>
              <a:t>Budgeting</a:t>
            </a:r>
          </a:p>
          <a:p>
            <a:r>
              <a:rPr lang="en-GB" sz="2200" dirty="0">
                <a:solidFill>
                  <a:schemeClr val="bg1"/>
                </a:solidFill>
              </a:rPr>
              <a:t>Team player</a:t>
            </a:r>
          </a:p>
          <a:p>
            <a:r>
              <a:rPr lang="en-GB" sz="2200" dirty="0">
                <a:solidFill>
                  <a:schemeClr val="bg1"/>
                </a:solidFill>
              </a:rPr>
              <a:t>People skills</a:t>
            </a:r>
          </a:p>
          <a:p>
            <a:r>
              <a:rPr lang="en-GB" sz="2200" dirty="0">
                <a:solidFill>
                  <a:schemeClr val="bg1"/>
                </a:solidFill>
              </a:rPr>
              <a:t>An eye for detail</a:t>
            </a:r>
          </a:p>
          <a:p>
            <a:endParaRPr lang="en-GB" sz="2200" dirty="0">
              <a:solidFill>
                <a:schemeClr val="bg1"/>
              </a:solidFill>
            </a:endParaRPr>
          </a:p>
        </p:txBody>
      </p:sp>
      <p:sp>
        <p:nvSpPr>
          <p:cNvPr id="7" name="Rectangle 7"/>
          <p:cNvSpPr>
            <a:spLocks noChangeArrowheads="1"/>
          </p:cNvSpPr>
          <p:nvPr/>
        </p:nvSpPr>
        <p:spPr bwMode="auto">
          <a:xfrm>
            <a:off x="0" y="6627814"/>
            <a:ext cx="12192000" cy="230187"/>
          </a:xfrm>
          <a:prstGeom prst="rect">
            <a:avLst/>
          </a:prstGeom>
          <a:solidFill>
            <a:srgbClr val="FDE704"/>
          </a:solidFill>
          <a:ln>
            <a:noFill/>
          </a:ln>
          <a:effectLst>
            <a:outerShdw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defRPr/>
            </a:pPr>
            <a:endParaRPr lang="en-US" altLang="en-US" sz="1800">
              <a:solidFill>
                <a:srgbClr val="FFFFFF"/>
              </a:solidFill>
              <a:latin typeface="Calibri" pitchFamily="34" charset="0"/>
            </a:endParaRPr>
          </a:p>
        </p:txBody>
      </p:sp>
      <p:pic>
        <p:nvPicPr>
          <p:cNvPr id="5" name="Picture 4">
            <a:extLst>
              <a:ext uri="{FF2B5EF4-FFF2-40B4-BE49-F238E27FC236}">
                <a16:creationId xmlns:a16="http://schemas.microsoft.com/office/drawing/2014/main" id="{2ACD5BA2-F622-4C0B-8039-37941AE16B31}"/>
              </a:ext>
            </a:extLst>
          </p:cNvPr>
          <p:cNvPicPr>
            <a:picLocks noChangeAspect="1"/>
          </p:cNvPicPr>
          <p:nvPr/>
        </p:nvPicPr>
        <p:blipFill>
          <a:blip r:embed="rId3"/>
          <a:stretch>
            <a:fillRect/>
          </a:stretch>
        </p:blipFill>
        <p:spPr>
          <a:xfrm>
            <a:off x="8065411" y="114249"/>
            <a:ext cx="3810330" cy="585267"/>
          </a:xfrm>
          <a:prstGeom prst="rect">
            <a:avLst/>
          </a:prstGeom>
        </p:spPr>
      </p:pic>
    </p:spTree>
    <p:extLst>
      <p:ext uri="{BB962C8B-B14F-4D97-AF65-F5344CB8AC3E}">
        <p14:creationId xmlns:p14="http://schemas.microsoft.com/office/powerpoint/2010/main" val="326250289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8073D-DC87-41E7-837A-BD0EF7E1EE5E}"/>
              </a:ext>
            </a:extLst>
          </p:cNvPr>
          <p:cNvSpPr>
            <a:spLocks noGrp="1"/>
          </p:cNvSpPr>
          <p:nvPr>
            <p:ph type="title"/>
          </p:nvPr>
        </p:nvSpPr>
        <p:spPr>
          <a:xfrm>
            <a:off x="804673" y="1445494"/>
            <a:ext cx="3616856" cy="4376572"/>
          </a:xfrm>
        </p:spPr>
        <p:txBody>
          <a:bodyPr vert="horz" lIns="91440" tIns="45720" rIns="91440" bIns="45720" rtlCol="0" anchor="ctr">
            <a:normAutofit/>
          </a:bodyPr>
          <a:lstStyle/>
          <a:p>
            <a:pPr>
              <a:spcAft>
                <a:spcPts val="600"/>
              </a:spcAft>
            </a:pPr>
            <a:r>
              <a:rPr lang="en-GB" b="1" kern="1200" dirty="0">
                <a:latin typeface="+mj-lt"/>
                <a:ea typeface="+mj-ea"/>
                <a:cs typeface="+mj-cs"/>
              </a:rPr>
              <a:t>Remember….</a:t>
            </a:r>
            <a:br>
              <a:rPr lang="en-GB" b="1" kern="1200" dirty="0">
                <a:latin typeface="+mj-lt"/>
                <a:ea typeface="+mj-ea"/>
                <a:cs typeface="+mj-cs"/>
              </a:rPr>
            </a:br>
            <a:br>
              <a:rPr lang="en-GB" b="1" kern="1200" dirty="0">
                <a:latin typeface="+mj-lt"/>
                <a:ea typeface="+mj-ea"/>
                <a:cs typeface="+mj-cs"/>
              </a:rPr>
            </a:br>
            <a:endParaRPr lang="en-US" b="1" kern="1200" dirty="0">
              <a:latin typeface="+mj-lt"/>
              <a:ea typeface="+mj-ea"/>
              <a:cs typeface="+mj-cs"/>
            </a:endParaRPr>
          </a:p>
        </p:txBody>
      </p:sp>
      <p:sp>
        <p:nvSpPr>
          <p:cNvPr id="12" name="Freeform: Shape 11">
            <a:extLst>
              <a:ext uri="{FF2B5EF4-FFF2-40B4-BE49-F238E27FC236}">
                <a16:creationId xmlns:a16="http://schemas.microsoft.com/office/drawing/2014/main" id="{DFF2AC85-FAA0-4844-813F-83C04D738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7636" y="0"/>
            <a:ext cx="7281316" cy="6858000"/>
          </a:xfrm>
          <a:custGeom>
            <a:avLst/>
            <a:gdLst>
              <a:gd name="connsiteX0" fmla="*/ 361354 w 7281316"/>
              <a:gd name="connsiteY0" fmla="*/ 0 h 6858000"/>
              <a:gd name="connsiteX1" fmla="*/ 7281316 w 7281316"/>
              <a:gd name="connsiteY1" fmla="*/ 0 h 6858000"/>
              <a:gd name="connsiteX2" fmla="*/ 7281316 w 7281316"/>
              <a:gd name="connsiteY2" fmla="*/ 6858000 h 6858000"/>
              <a:gd name="connsiteX3" fmla="*/ 696735 w 7281316"/>
              <a:gd name="connsiteY3" fmla="*/ 6858000 h 6858000"/>
              <a:gd name="connsiteX4" fmla="*/ 690849 w 7281316"/>
              <a:gd name="connsiteY4" fmla="*/ 6842426 h 6858000"/>
              <a:gd name="connsiteX5" fmla="*/ 335637 w 7281316"/>
              <a:gd name="connsiteY5" fmla="*/ 9472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1316" h="6858000">
                <a:moveTo>
                  <a:pt x="361354" y="0"/>
                </a:moveTo>
                <a:lnTo>
                  <a:pt x="7281316" y="0"/>
                </a:lnTo>
                <a:lnTo>
                  <a:pt x="7281316" y="6858000"/>
                </a:lnTo>
                <a:lnTo>
                  <a:pt x="696735" y="6858000"/>
                </a:lnTo>
                <a:lnTo>
                  <a:pt x="690849" y="6842426"/>
                </a:lnTo>
                <a:cubicBezTo>
                  <a:pt x="-65870" y="4704140"/>
                  <a:pt x="-226206" y="2374054"/>
                  <a:pt x="335637" y="9472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89CC0F1E-BAA2-47B1-8F83-7ECB9FD9E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89558" y="0"/>
            <a:ext cx="6999394" cy="6858000"/>
          </a:xfrm>
          <a:custGeom>
            <a:avLst/>
            <a:gdLst>
              <a:gd name="connsiteX0" fmla="*/ 6999394 w 6999394"/>
              <a:gd name="connsiteY0" fmla="*/ 0 h 6858000"/>
              <a:gd name="connsiteX1" fmla="*/ 6999394 w 6999394"/>
              <a:gd name="connsiteY1" fmla="*/ 6858000 h 6858000"/>
              <a:gd name="connsiteX2" fmla="*/ 717029 w 6999394"/>
              <a:gd name="connsiteY2" fmla="*/ 6858000 h 6858000"/>
              <a:gd name="connsiteX3" fmla="*/ 623642 w 6999394"/>
              <a:gd name="connsiteY3" fmla="*/ 6599363 h 6858000"/>
              <a:gd name="connsiteX4" fmla="*/ 319533 w 6999394"/>
              <a:gd name="connsiteY4" fmla="*/ 193787 h 6858000"/>
              <a:gd name="connsiteX5" fmla="*/ 371685 w 6999394"/>
              <a:gd name="connsiteY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9394" h="6858000">
                <a:moveTo>
                  <a:pt x="6999394" y="0"/>
                </a:moveTo>
                <a:lnTo>
                  <a:pt x="6999394" y="6858000"/>
                </a:lnTo>
                <a:lnTo>
                  <a:pt x="717029" y="6858000"/>
                </a:lnTo>
                <a:lnTo>
                  <a:pt x="623642" y="6599363"/>
                </a:lnTo>
                <a:cubicBezTo>
                  <a:pt x="-67685" y="4563346"/>
                  <a:pt x="-206622" y="2355719"/>
                  <a:pt x="319533" y="193787"/>
                </a:cubicBezTo>
                <a:lnTo>
                  <a:pt x="371685" y="1"/>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A6621D77-A1F4-4D06-A1B8-92EE5624B222}"/>
              </a:ext>
            </a:extLst>
          </p:cNvPr>
          <p:cNvSpPr>
            <a:spLocks noGrp="1"/>
          </p:cNvSpPr>
          <p:nvPr>
            <p:ph idx="1"/>
          </p:nvPr>
        </p:nvSpPr>
        <p:spPr>
          <a:xfrm>
            <a:off x="6096000" y="1399032"/>
            <a:ext cx="5501834" cy="4471416"/>
          </a:xfrm>
        </p:spPr>
        <p:txBody>
          <a:bodyPr anchor="ctr">
            <a:normAutofit/>
          </a:bodyPr>
          <a:lstStyle/>
          <a:p>
            <a:r>
              <a:rPr lang="en-GB" sz="2200" dirty="0">
                <a:solidFill>
                  <a:schemeClr val="bg1"/>
                </a:solidFill>
              </a:rPr>
              <a:t>…that event planning also takes a certain level of flexibility.  Things don’t always go perfectly and that’s OK!</a:t>
            </a:r>
          </a:p>
          <a:p>
            <a:r>
              <a:rPr lang="en-GB" sz="2200" dirty="0">
                <a:solidFill>
                  <a:schemeClr val="bg1"/>
                </a:solidFill>
              </a:rPr>
              <a:t>….and as an event planner you will learn how to think on your feet and adapt to changing situations</a:t>
            </a:r>
          </a:p>
          <a:p>
            <a:r>
              <a:rPr lang="en-GB" sz="2200" dirty="0">
                <a:solidFill>
                  <a:schemeClr val="bg1"/>
                </a:solidFill>
              </a:rPr>
              <a:t>…and more importantly most of the time events are about enjoying yourself so when you can have fun!</a:t>
            </a:r>
          </a:p>
          <a:p>
            <a:endParaRPr lang="en-GB" sz="2200" dirty="0">
              <a:solidFill>
                <a:schemeClr val="bg1"/>
              </a:solidFill>
            </a:endParaRPr>
          </a:p>
        </p:txBody>
      </p:sp>
      <p:sp>
        <p:nvSpPr>
          <p:cNvPr id="7" name="Rectangle 7"/>
          <p:cNvSpPr>
            <a:spLocks noChangeArrowheads="1"/>
          </p:cNvSpPr>
          <p:nvPr/>
        </p:nvSpPr>
        <p:spPr bwMode="auto">
          <a:xfrm>
            <a:off x="0" y="6627814"/>
            <a:ext cx="12192000" cy="230187"/>
          </a:xfrm>
          <a:prstGeom prst="rect">
            <a:avLst/>
          </a:prstGeom>
          <a:solidFill>
            <a:srgbClr val="FDE704"/>
          </a:solidFill>
          <a:ln>
            <a:noFill/>
          </a:ln>
          <a:effectLst>
            <a:outerShdw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defRPr/>
            </a:pPr>
            <a:endParaRPr lang="en-US" altLang="en-US" sz="1800">
              <a:solidFill>
                <a:srgbClr val="FFFFFF"/>
              </a:solidFill>
              <a:latin typeface="Calibri" pitchFamily="34" charset="0"/>
            </a:endParaRPr>
          </a:p>
        </p:txBody>
      </p:sp>
      <p:pic>
        <p:nvPicPr>
          <p:cNvPr id="5" name="Picture 4">
            <a:extLst>
              <a:ext uri="{FF2B5EF4-FFF2-40B4-BE49-F238E27FC236}">
                <a16:creationId xmlns:a16="http://schemas.microsoft.com/office/drawing/2014/main" id="{2ACD5BA2-F622-4C0B-8039-37941AE16B31}"/>
              </a:ext>
            </a:extLst>
          </p:cNvPr>
          <p:cNvPicPr>
            <a:picLocks noChangeAspect="1"/>
          </p:cNvPicPr>
          <p:nvPr/>
        </p:nvPicPr>
        <p:blipFill>
          <a:blip r:embed="rId3"/>
          <a:stretch>
            <a:fillRect/>
          </a:stretch>
        </p:blipFill>
        <p:spPr>
          <a:xfrm>
            <a:off x="8065411" y="114249"/>
            <a:ext cx="3810330" cy="585267"/>
          </a:xfrm>
          <a:prstGeom prst="rect">
            <a:avLst/>
          </a:prstGeom>
        </p:spPr>
      </p:pic>
    </p:spTree>
    <p:extLst>
      <p:ext uri="{BB962C8B-B14F-4D97-AF65-F5344CB8AC3E}">
        <p14:creationId xmlns:p14="http://schemas.microsoft.com/office/powerpoint/2010/main" val="280698726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8073D-DC87-41E7-837A-BD0EF7E1EE5E}"/>
              </a:ext>
            </a:extLst>
          </p:cNvPr>
          <p:cNvSpPr>
            <a:spLocks noGrp="1"/>
          </p:cNvSpPr>
          <p:nvPr>
            <p:ph type="title"/>
          </p:nvPr>
        </p:nvSpPr>
        <p:spPr>
          <a:xfrm>
            <a:off x="4654295" y="4522156"/>
            <a:ext cx="5609222" cy="1363215"/>
          </a:xfrm>
        </p:spPr>
        <p:txBody>
          <a:bodyPr vert="horz" lIns="91440" tIns="45720" rIns="91440" bIns="45720" rtlCol="0" anchor="t">
            <a:normAutofit/>
          </a:bodyPr>
          <a:lstStyle/>
          <a:p>
            <a:pPr>
              <a:spcAft>
                <a:spcPts val="600"/>
              </a:spcAft>
            </a:pPr>
            <a:r>
              <a:rPr lang="en-US" sz="4800" b="1" kern="1200">
                <a:solidFill>
                  <a:schemeClr val="tx1"/>
                </a:solidFill>
                <a:latin typeface="+mj-lt"/>
                <a:ea typeface="+mj-ea"/>
                <a:cs typeface="+mj-cs"/>
              </a:rPr>
              <a:t>Any Questions?</a:t>
            </a:r>
          </a:p>
        </p:txBody>
      </p:sp>
      <p:sp>
        <p:nvSpPr>
          <p:cNvPr id="4" name="Content Placeholder 3">
            <a:extLst>
              <a:ext uri="{FF2B5EF4-FFF2-40B4-BE49-F238E27FC236}">
                <a16:creationId xmlns:a16="http://schemas.microsoft.com/office/drawing/2014/main" id="{A6621D77-A1F4-4D06-A1B8-92EE5624B222}"/>
              </a:ext>
            </a:extLst>
          </p:cNvPr>
          <p:cNvSpPr>
            <a:spLocks noGrp="1"/>
          </p:cNvSpPr>
          <p:nvPr>
            <p:ph idx="1"/>
          </p:nvPr>
        </p:nvSpPr>
        <p:spPr>
          <a:xfrm>
            <a:off x="4654296" y="3780825"/>
            <a:ext cx="5609219" cy="741331"/>
          </a:xfrm>
        </p:spPr>
        <p:txBody>
          <a:bodyPr vert="horz" lIns="91440" tIns="45720" rIns="91440" bIns="45720" rtlCol="0" anchor="b">
            <a:normAutofit/>
          </a:bodyPr>
          <a:lstStyle/>
          <a:p>
            <a:pPr marL="0" indent="0">
              <a:buNone/>
            </a:pPr>
            <a:r>
              <a:rPr lang="en-US" sz="2000" i="1" kern="1200">
                <a:solidFill>
                  <a:schemeClr val="tx1"/>
                </a:solidFill>
                <a:latin typeface="+mn-lt"/>
                <a:ea typeface="+mn-ea"/>
                <a:cs typeface="+mn-cs"/>
              </a:rPr>
              <a:t>“Working together to deliver a world class railway to our local region”</a:t>
            </a:r>
          </a:p>
        </p:txBody>
      </p:sp>
      <p:sp>
        <p:nvSpPr>
          <p:cNvPr id="24" name="Freeform: Shape 18">
            <a:extLst>
              <a:ext uri="{FF2B5EF4-FFF2-40B4-BE49-F238E27FC236}">
                <a16:creationId xmlns:a16="http://schemas.microsoft.com/office/drawing/2014/main" id="{83FA766D-3260-4E0A-9E7F-A2C93DFF19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46518"/>
            <a:ext cx="4100079" cy="6194580"/>
          </a:xfrm>
          <a:custGeom>
            <a:avLst/>
            <a:gdLst>
              <a:gd name="connsiteX0" fmla="*/ 1002789 w 4100079"/>
              <a:gd name="connsiteY0" fmla="*/ 0 h 6194580"/>
              <a:gd name="connsiteX1" fmla="*/ 4100079 w 4100079"/>
              <a:gd name="connsiteY1" fmla="*/ 3097290 h 6194580"/>
              <a:gd name="connsiteX2" fmla="*/ 1002789 w 4100079"/>
              <a:gd name="connsiteY2" fmla="*/ 6194580 h 6194580"/>
              <a:gd name="connsiteX3" fmla="*/ 81750 w 4100079"/>
              <a:gd name="connsiteY3" fmla="*/ 6055332 h 6194580"/>
              <a:gd name="connsiteX4" fmla="*/ 0 w 4100079"/>
              <a:gd name="connsiteY4" fmla="*/ 6025411 h 6194580"/>
              <a:gd name="connsiteX5" fmla="*/ 0 w 4100079"/>
              <a:gd name="connsiteY5" fmla="*/ 169169 h 6194580"/>
              <a:gd name="connsiteX6" fmla="*/ 81750 w 4100079"/>
              <a:gd name="connsiteY6" fmla="*/ 139248 h 6194580"/>
              <a:gd name="connsiteX7" fmla="*/ 1002789 w 4100079"/>
              <a:gd name="connsiteY7" fmla="*/ 0 h 6194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00079" h="6194580">
                <a:moveTo>
                  <a:pt x="1002789" y="0"/>
                </a:moveTo>
                <a:cubicBezTo>
                  <a:pt x="2713375" y="0"/>
                  <a:pt x="4100079" y="1386704"/>
                  <a:pt x="4100079" y="3097290"/>
                </a:cubicBezTo>
                <a:cubicBezTo>
                  <a:pt x="4100079" y="4807876"/>
                  <a:pt x="2713375" y="6194580"/>
                  <a:pt x="1002789" y="6194580"/>
                </a:cubicBezTo>
                <a:cubicBezTo>
                  <a:pt x="682054" y="6194580"/>
                  <a:pt x="372706" y="6145829"/>
                  <a:pt x="81750" y="6055332"/>
                </a:cubicBezTo>
                <a:lnTo>
                  <a:pt x="0" y="6025411"/>
                </a:lnTo>
                <a:lnTo>
                  <a:pt x="0" y="169169"/>
                </a:lnTo>
                <a:lnTo>
                  <a:pt x="81750" y="139248"/>
                </a:lnTo>
                <a:cubicBezTo>
                  <a:pt x="372706" y="48751"/>
                  <a:pt x="682054" y="0"/>
                  <a:pt x="1002789"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descr="Map&#10;&#10;Description automatically generated with medium confidence">
            <a:extLst>
              <a:ext uri="{FF2B5EF4-FFF2-40B4-BE49-F238E27FC236}">
                <a16:creationId xmlns:a16="http://schemas.microsoft.com/office/drawing/2014/main" id="{63209C7C-540A-4C99-8D85-438D67CBD5B1}"/>
              </a:ext>
            </a:extLst>
          </p:cNvPr>
          <p:cNvPicPr>
            <a:picLocks noChangeAspect="1"/>
          </p:cNvPicPr>
          <p:nvPr/>
        </p:nvPicPr>
        <p:blipFill rotWithShape="1">
          <a:blip r:embed="rId3">
            <a:extLst>
              <a:ext uri="{28A0092B-C50C-407E-A947-70E740481C1C}">
                <a14:useLocalDpi xmlns:a14="http://schemas.microsoft.com/office/drawing/2010/main" val="0"/>
              </a:ext>
            </a:extLst>
          </a:blip>
          <a:srcRect l="2735" r="7557" b="-2"/>
          <a:stretch/>
        </p:blipFill>
        <p:spPr>
          <a:xfrm>
            <a:off x="20" y="413156"/>
            <a:ext cx="3933420" cy="5861304"/>
          </a:xfrm>
          <a:custGeom>
            <a:avLst/>
            <a:gdLst/>
            <a:ahLst/>
            <a:cxnLst/>
            <a:rect l="l" t="t" r="r" b="b"/>
            <a:pathLst>
              <a:path w="3933440" h="5861304">
                <a:moveTo>
                  <a:pt x="1002788" y="0"/>
                </a:moveTo>
                <a:cubicBezTo>
                  <a:pt x="2621342" y="0"/>
                  <a:pt x="3933440" y="1312098"/>
                  <a:pt x="3933440" y="2930652"/>
                </a:cubicBezTo>
                <a:cubicBezTo>
                  <a:pt x="3933440" y="4549206"/>
                  <a:pt x="2621342" y="5861304"/>
                  <a:pt x="1002788" y="5861304"/>
                </a:cubicBezTo>
                <a:cubicBezTo>
                  <a:pt x="699309" y="5861304"/>
                  <a:pt x="406604" y="5815176"/>
                  <a:pt x="131302" y="5729548"/>
                </a:cubicBezTo>
                <a:lnTo>
                  <a:pt x="0" y="5681491"/>
                </a:lnTo>
                <a:lnTo>
                  <a:pt x="0" y="179814"/>
                </a:lnTo>
                <a:lnTo>
                  <a:pt x="131302" y="131756"/>
                </a:lnTo>
                <a:cubicBezTo>
                  <a:pt x="406604" y="46129"/>
                  <a:pt x="699309" y="0"/>
                  <a:pt x="1002788" y="0"/>
                </a:cubicBezTo>
                <a:close/>
              </a:path>
            </a:pathLst>
          </a:custGeom>
        </p:spPr>
      </p:pic>
      <p:sp>
        <p:nvSpPr>
          <p:cNvPr id="25" name="Freeform: Shape 20">
            <a:extLst>
              <a:ext uri="{FF2B5EF4-FFF2-40B4-BE49-F238E27FC236}">
                <a16:creationId xmlns:a16="http://schemas.microsoft.com/office/drawing/2014/main" id="{CB435A06-5FFD-4CF8-BE06-3796EC4200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53543" y="0"/>
            <a:ext cx="3566160" cy="3159748"/>
          </a:xfrm>
          <a:custGeom>
            <a:avLst/>
            <a:gdLst>
              <a:gd name="connsiteX0" fmla="*/ 649888 w 3566160"/>
              <a:gd name="connsiteY0" fmla="*/ 0 h 3159748"/>
              <a:gd name="connsiteX1" fmla="*/ 2916273 w 3566160"/>
              <a:gd name="connsiteY1" fmla="*/ 0 h 3159748"/>
              <a:gd name="connsiteX2" fmla="*/ 2917285 w 3566160"/>
              <a:gd name="connsiteY2" fmla="*/ 757 h 3159748"/>
              <a:gd name="connsiteX3" fmla="*/ 3566160 w 3566160"/>
              <a:gd name="connsiteY3" fmla="*/ 1376668 h 3159748"/>
              <a:gd name="connsiteX4" fmla="*/ 1783080 w 3566160"/>
              <a:gd name="connsiteY4" fmla="*/ 3159748 h 3159748"/>
              <a:gd name="connsiteX5" fmla="*/ 0 w 3566160"/>
              <a:gd name="connsiteY5" fmla="*/ 1376668 h 3159748"/>
              <a:gd name="connsiteX6" fmla="*/ 648876 w 3566160"/>
              <a:gd name="connsiteY6" fmla="*/ 757 h 3159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66160" h="3159748">
                <a:moveTo>
                  <a:pt x="649888" y="0"/>
                </a:moveTo>
                <a:lnTo>
                  <a:pt x="2916273" y="0"/>
                </a:lnTo>
                <a:lnTo>
                  <a:pt x="2917285" y="757"/>
                </a:lnTo>
                <a:cubicBezTo>
                  <a:pt x="3313569" y="327800"/>
                  <a:pt x="3566160" y="822736"/>
                  <a:pt x="3566160" y="1376668"/>
                </a:cubicBezTo>
                <a:cubicBezTo>
                  <a:pt x="3566160" y="2361436"/>
                  <a:pt x="2767848" y="3159748"/>
                  <a:pt x="1783080" y="3159748"/>
                </a:cubicBezTo>
                <a:cubicBezTo>
                  <a:pt x="798312" y="3159748"/>
                  <a:pt x="0" y="2361436"/>
                  <a:pt x="0" y="1376668"/>
                </a:cubicBezTo>
                <a:cubicBezTo>
                  <a:pt x="0" y="822736"/>
                  <a:pt x="252591" y="327800"/>
                  <a:pt x="648876" y="757"/>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Shape&#10;&#10;Description automatically generated with medium confidence">
            <a:extLst>
              <a:ext uri="{FF2B5EF4-FFF2-40B4-BE49-F238E27FC236}">
                <a16:creationId xmlns:a16="http://schemas.microsoft.com/office/drawing/2014/main" id="{2ACD5BA2-F622-4C0B-8039-37941AE16B31}"/>
              </a:ext>
            </a:extLst>
          </p:cNvPr>
          <p:cNvPicPr>
            <a:picLocks noChangeAspect="1"/>
          </p:cNvPicPr>
          <p:nvPr/>
        </p:nvPicPr>
        <p:blipFill rotWithShape="1">
          <a:blip r:embed="rId4"/>
          <a:srcRect l="7239" r="76280" b="1"/>
          <a:stretch/>
        </p:blipFill>
        <p:spPr>
          <a:xfrm>
            <a:off x="4518135" y="10"/>
            <a:ext cx="3236976" cy="2995146"/>
          </a:xfrm>
          <a:custGeom>
            <a:avLst/>
            <a:gdLst/>
            <a:ahLst/>
            <a:cxnLst/>
            <a:rect l="l" t="t" r="r" b="b"/>
            <a:pathLst>
              <a:path w="3236976" h="2995156">
                <a:moveTo>
                  <a:pt x="770517" y="0"/>
                </a:moveTo>
                <a:lnTo>
                  <a:pt x="2466460" y="0"/>
                </a:lnTo>
                <a:lnTo>
                  <a:pt x="2523400" y="34592"/>
                </a:lnTo>
                <a:cubicBezTo>
                  <a:pt x="2953921" y="325446"/>
                  <a:pt x="3236976" y="818002"/>
                  <a:pt x="3236976" y="1376668"/>
                </a:cubicBezTo>
                <a:cubicBezTo>
                  <a:pt x="3236976" y="2270534"/>
                  <a:pt x="2512354" y="2995156"/>
                  <a:pt x="1618488" y="2995156"/>
                </a:cubicBezTo>
                <a:cubicBezTo>
                  <a:pt x="724622" y="2995156"/>
                  <a:pt x="0" y="2270534"/>
                  <a:pt x="0" y="1376668"/>
                </a:cubicBezTo>
                <a:cubicBezTo>
                  <a:pt x="0" y="818002"/>
                  <a:pt x="283056" y="325446"/>
                  <a:pt x="713576" y="34592"/>
                </a:cubicBezTo>
                <a:close/>
              </a:path>
            </a:pathLst>
          </a:custGeom>
        </p:spPr>
      </p:pic>
      <p:sp>
        <p:nvSpPr>
          <p:cNvPr id="23" name="Freeform: Shape 22">
            <a:extLst>
              <a:ext uri="{FF2B5EF4-FFF2-40B4-BE49-F238E27FC236}">
                <a16:creationId xmlns:a16="http://schemas.microsoft.com/office/drawing/2014/main" id="{5E10DA6E-C3FF-4539-BF84-4775BB7EC4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04396" y="2042"/>
            <a:ext cx="3387604" cy="4183848"/>
          </a:xfrm>
          <a:custGeom>
            <a:avLst/>
            <a:gdLst>
              <a:gd name="connsiteX0" fmla="*/ 420128 w 3387604"/>
              <a:gd name="connsiteY0" fmla="*/ 0 h 4183848"/>
              <a:gd name="connsiteX1" fmla="*/ 3387604 w 3387604"/>
              <a:gd name="connsiteY1" fmla="*/ 0 h 4183848"/>
              <a:gd name="connsiteX2" fmla="*/ 3387604 w 3387604"/>
              <a:gd name="connsiteY2" fmla="*/ 4101530 h 4183848"/>
              <a:gd name="connsiteX3" fmla="*/ 3283372 w 3387604"/>
              <a:gd name="connsiteY3" fmla="*/ 4128330 h 4183848"/>
              <a:gd name="connsiteX4" fmla="*/ 2732648 w 3387604"/>
              <a:gd name="connsiteY4" fmla="*/ 4183848 h 4183848"/>
              <a:gd name="connsiteX5" fmla="*/ 0 w 3387604"/>
              <a:gd name="connsiteY5" fmla="*/ 1451200 h 4183848"/>
              <a:gd name="connsiteX6" fmla="*/ 329816 w 3387604"/>
              <a:gd name="connsiteY6" fmla="*/ 148658 h 4183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87604" h="4183848">
                <a:moveTo>
                  <a:pt x="420128" y="0"/>
                </a:moveTo>
                <a:lnTo>
                  <a:pt x="3387604" y="0"/>
                </a:lnTo>
                <a:lnTo>
                  <a:pt x="3387604" y="4101530"/>
                </a:lnTo>
                <a:lnTo>
                  <a:pt x="3283372" y="4128330"/>
                </a:lnTo>
                <a:cubicBezTo>
                  <a:pt x="3105483" y="4164732"/>
                  <a:pt x="2921298" y="4183848"/>
                  <a:pt x="2732648" y="4183848"/>
                </a:cubicBezTo>
                <a:cubicBezTo>
                  <a:pt x="1223448" y="4183848"/>
                  <a:pt x="0" y="2960400"/>
                  <a:pt x="0" y="1451200"/>
                </a:cubicBezTo>
                <a:cubicBezTo>
                  <a:pt x="0" y="979575"/>
                  <a:pt x="119477" y="535856"/>
                  <a:pt x="329816" y="148658"/>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descr="A picture containing flower, colorful&#10;&#10;Description automatically generated">
            <a:extLst>
              <a:ext uri="{FF2B5EF4-FFF2-40B4-BE49-F238E27FC236}">
                <a16:creationId xmlns:a16="http://schemas.microsoft.com/office/drawing/2014/main" id="{DAEB01B3-9CFE-4FFB-B227-0E8285C1D3C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6479" r="-1" b="-1"/>
          <a:stretch/>
        </p:blipFill>
        <p:spPr>
          <a:xfrm>
            <a:off x="8967592" y="2042"/>
            <a:ext cx="3224421" cy="4020664"/>
          </a:xfrm>
          <a:custGeom>
            <a:avLst/>
            <a:gdLst/>
            <a:ahLst/>
            <a:cxnLst/>
            <a:rect l="l" t="t" r="r" b="b"/>
            <a:pathLst>
              <a:path w="3224421" h="4020664">
                <a:moveTo>
                  <a:pt x="449733" y="0"/>
                </a:moveTo>
                <a:lnTo>
                  <a:pt x="3224421" y="0"/>
                </a:lnTo>
                <a:lnTo>
                  <a:pt x="3224421" y="3933205"/>
                </a:lnTo>
                <a:lnTo>
                  <a:pt x="3087301" y="3968462"/>
                </a:lnTo>
                <a:cubicBezTo>
                  <a:pt x="2920035" y="4002689"/>
                  <a:pt x="2746849" y="4020664"/>
                  <a:pt x="2569464" y="4020664"/>
                </a:cubicBezTo>
                <a:cubicBezTo>
                  <a:pt x="1150388" y="4020664"/>
                  <a:pt x="0" y="2870276"/>
                  <a:pt x="0" y="1451200"/>
                </a:cubicBezTo>
                <a:cubicBezTo>
                  <a:pt x="0" y="919047"/>
                  <a:pt x="161773" y="424677"/>
                  <a:pt x="438824" y="14588"/>
                </a:cubicBezTo>
                <a:close/>
              </a:path>
            </a:pathLst>
          </a:custGeom>
        </p:spPr>
      </p:pic>
      <p:sp>
        <p:nvSpPr>
          <p:cNvPr id="7" name="Rectangle 7"/>
          <p:cNvSpPr>
            <a:spLocks noChangeArrowheads="1"/>
          </p:cNvSpPr>
          <p:nvPr/>
        </p:nvSpPr>
        <p:spPr bwMode="auto">
          <a:xfrm>
            <a:off x="0" y="6627814"/>
            <a:ext cx="12192000" cy="230187"/>
          </a:xfrm>
          <a:prstGeom prst="rect">
            <a:avLst/>
          </a:prstGeom>
          <a:solidFill>
            <a:srgbClr val="FDE704"/>
          </a:solidFill>
          <a:ln>
            <a:noFill/>
          </a:ln>
          <a:effectLst>
            <a:outerShdw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defRPr/>
            </a:pPr>
            <a:endParaRPr lang="en-US" altLang="en-US" sz="1800">
              <a:solidFill>
                <a:srgbClr val="FFFFFF"/>
              </a:solidFill>
              <a:latin typeface="Calibri" pitchFamily="34" charset="0"/>
            </a:endParaRPr>
          </a:p>
        </p:txBody>
      </p:sp>
    </p:spTree>
    <p:extLst>
      <p:ext uri="{BB962C8B-B14F-4D97-AF65-F5344CB8AC3E}">
        <p14:creationId xmlns:p14="http://schemas.microsoft.com/office/powerpoint/2010/main" val="291492086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9939F99-E991-4730-86F1-5528988EBB06}"/>
              </a:ext>
            </a:extLst>
          </p:cNvPr>
          <p:cNvSpPr>
            <a:spLocks noGrp="1"/>
          </p:cNvSpPr>
          <p:nvPr>
            <p:ph type="title"/>
          </p:nvPr>
        </p:nvSpPr>
        <p:spPr>
          <a:xfrm>
            <a:off x="804673" y="1445494"/>
            <a:ext cx="3616856" cy="4376572"/>
          </a:xfrm>
        </p:spPr>
        <p:txBody>
          <a:bodyPr vert="horz" lIns="91440" tIns="45720" rIns="91440" bIns="45720" rtlCol="0" anchor="ctr">
            <a:normAutofit/>
          </a:bodyPr>
          <a:lstStyle/>
          <a:p>
            <a:pPr>
              <a:spcAft>
                <a:spcPts val="600"/>
              </a:spcAft>
            </a:pPr>
            <a:r>
              <a:rPr lang="en-US" sz="4800" b="1" kern="1200" dirty="0">
                <a:solidFill>
                  <a:schemeClr val="tx1"/>
                </a:solidFill>
                <a:latin typeface="+mj-lt"/>
                <a:ea typeface="+mj-ea"/>
                <a:cs typeface="+mj-cs"/>
              </a:rPr>
              <a:t>Event Management</a:t>
            </a:r>
          </a:p>
        </p:txBody>
      </p:sp>
      <p:sp>
        <p:nvSpPr>
          <p:cNvPr id="11" name="Freeform: Shape 12">
            <a:extLst>
              <a:ext uri="{FF2B5EF4-FFF2-40B4-BE49-F238E27FC236}">
                <a16:creationId xmlns:a16="http://schemas.microsoft.com/office/drawing/2014/main" id="{DFF2AC85-FAA0-4844-813F-83C04D738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7636" y="0"/>
            <a:ext cx="7281316" cy="6858000"/>
          </a:xfrm>
          <a:custGeom>
            <a:avLst/>
            <a:gdLst>
              <a:gd name="connsiteX0" fmla="*/ 361354 w 7281316"/>
              <a:gd name="connsiteY0" fmla="*/ 0 h 6858000"/>
              <a:gd name="connsiteX1" fmla="*/ 7281316 w 7281316"/>
              <a:gd name="connsiteY1" fmla="*/ 0 h 6858000"/>
              <a:gd name="connsiteX2" fmla="*/ 7281316 w 7281316"/>
              <a:gd name="connsiteY2" fmla="*/ 6858000 h 6858000"/>
              <a:gd name="connsiteX3" fmla="*/ 696735 w 7281316"/>
              <a:gd name="connsiteY3" fmla="*/ 6858000 h 6858000"/>
              <a:gd name="connsiteX4" fmla="*/ 690849 w 7281316"/>
              <a:gd name="connsiteY4" fmla="*/ 6842426 h 6858000"/>
              <a:gd name="connsiteX5" fmla="*/ 335637 w 7281316"/>
              <a:gd name="connsiteY5" fmla="*/ 9472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1316" h="6858000">
                <a:moveTo>
                  <a:pt x="361354" y="0"/>
                </a:moveTo>
                <a:lnTo>
                  <a:pt x="7281316" y="0"/>
                </a:lnTo>
                <a:lnTo>
                  <a:pt x="7281316" y="6858000"/>
                </a:lnTo>
                <a:lnTo>
                  <a:pt x="696735" y="6858000"/>
                </a:lnTo>
                <a:lnTo>
                  <a:pt x="690849" y="6842426"/>
                </a:lnTo>
                <a:cubicBezTo>
                  <a:pt x="-65870" y="4704140"/>
                  <a:pt x="-226206" y="2374054"/>
                  <a:pt x="335637" y="9472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4">
            <a:extLst>
              <a:ext uri="{FF2B5EF4-FFF2-40B4-BE49-F238E27FC236}">
                <a16:creationId xmlns:a16="http://schemas.microsoft.com/office/drawing/2014/main" id="{89CC0F1E-BAA2-47B1-8F83-7ECB9FD9E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89558" y="0"/>
            <a:ext cx="6999394" cy="6858000"/>
          </a:xfrm>
          <a:custGeom>
            <a:avLst/>
            <a:gdLst>
              <a:gd name="connsiteX0" fmla="*/ 6999394 w 6999394"/>
              <a:gd name="connsiteY0" fmla="*/ 0 h 6858000"/>
              <a:gd name="connsiteX1" fmla="*/ 6999394 w 6999394"/>
              <a:gd name="connsiteY1" fmla="*/ 6858000 h 6858000"/>
              <a:gd name="connsiteX2" fmla="*/ 717029 w 6999394"/>
              <a:gd name="connsiteY2" fmla="*/ 6858000 h 6858000"/>
              <a:gd name="connsiteX3" fmla="*/ 623642 w 6999394"/>
              <a:gd name="connsiteY3" fmla="*/ 6599363 h 6858000"/>
              <a:gd name="connsiteX4" fmla="*/ 319533 w 6999394"/>
              <a:gd name="connsiteY4" fmla="*/ 193787 h 6858000"/>
              <a:gd name="connsiteX5" fmla="*/ 371685 w 6999394"/>
              <a:gd name="connsiteY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9394" h="6858000">
                <a:moveTo>
                  <a:pt x="6999394" y="0"/>
                </a:moveTo>
                <a:lnTo>
                  <a:pt x="6999394" y="6858000"/>
                </a:lnTo>
                <a:lnTo>
                  <a:pt x="717029" y="6858000"/>
                </a:lnTo>
                <a:lnTo>
                  <a:pt x="623642" y="6599363"/>
                </a:lnTo>
                <a:cubicBezTo>
                  <a:pt x="-67685" y="4563346"/>
                  <a:pt x="-206622" y="2355719"/>
                  <a:pt x="319533" y="193787"/>
                </a:cubicBezTo>
                <a:lnTo>
                  <a:pt x="371685" y="1"/>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a:extLst>
              <a:ext uri="{FF2B5EF4-FFF2-40B4-BE49-F238E27FC236}">
                <a16:creationId xmlns:a16="http://schemas.microsoft.com/office/drawing/2014/main" id="{5215B16D-4BF6-466E-9079-D27FE3660B45}"/>
              </a:ext>
            </a:extLst>
          </p:cNvPr>
          <p:cNvSpPr>
            <a:spLocks noGrp="1"/>
          </p:cNvSpPr>
          <p:nvPr>
            <p:ph idx="1"/>
          </p:nvPr>
        </p:nvSpPr>
        <p:spPr>
          <a:xfrm>
            <a:off x="5546821" y="1130590"/>
            <a:ext cx="6002946" cy="4259774"/>
          </a:xfrm>
        </p:spPr>
        <p:txBody>
          <a:bodyPr vert="horz" lIns="91440" tIns="45720" rIns="91440" bIns="45720" rtlCol="0" anchor="ctr">
            <a:normAutofit/>
          </a:bodyPr>
          <a:lstStyle/>
          <a:p>
            <a:pPr marL="0" indent="0">
              <a:buNone/>
            </a:pPr>
            <a:r>
              <a:rPr lang="en-GB" sz="2200" dirty="0">
                <a:solidFill>
                  <a:schemeClr val="bg1"/>
                </a:solidFill>
              </a:rPr>
              <a:t>What is event management or planning?</a:t>
            </a:r>
          </a:p>
          <a:p>
            <a:pPr marL="0" indent="0">
              <a:buNone/>
            </a:pPr>
            <a:r>
              <a:rPr lang="en-GB" sz="2200" dirty="0">
                <a:solidFill>
                  <a:schemeClr val="bg1"/>
                </a:solidFill>
              </a:rPr>
              <a:t>How do you do it?</a:t>
            </a:r>
          </a:p>
          <a:p>
            <a:pPr marL="0" indent="0">
              <a:buNone/>
            </a:pPr>
            <a:r>
              <a:rPr lang="en-GB" sz="2200" dirty="0">
                <a:solidFill>
                  <a:schemeClr val="bg1"/>
                </a:solidFill>
              </a:rPr>
              <a:t>What tools should you use to make your life easier?</a:t>
            </a:r>
          </a:p>
          <a:p>
            <a:pPr marL="0" indent="0">
              <a:buNone/>
            </a:pPr>
            <a:endParaRPr lang="en-US" sz="2200" dirty="0">
              <a:solidFill>
                <a:schemeClr val="bg1"/>
              </a:solidFill>
            </a:endParaRPr>
          </a:p>
        </p:txBody>
      </p:sp>
      <p:sp>
        <p:nvSpPr>
          <p:cNvPr id="7" name="Rectangle 7"/>
          <p:cNvSpPr>
            <a:spLocks noChangeArrowheads="1"/>
          </p:cNvSpPr>
          <p:nvPr/>
        </p:nvSpPr>
        <p:spPr bwMode="auto">
          <a:xfrm>
            <a:off x="0" y="6627814"/>
            <a:ext cx="12192000" cy="230187"/>
          </a:xfrm>
          <a:prstGeom prst="rect">
            <a:avLst/>
          </a:prstGeom>
          <a:solidFill>
            <a:srgbClr val="FDE704"/>
          </a:solidFill>
          <a:ln>
            <a:noFill/>
          </a:ln>
          <a:effectLst>
            <a:outerShdw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defRPr/>
            </a:pPr>
            <a:endParaRPr lang="en-US" altLang="en-US" sz="1800">
              <a:solidFill>
                <a:srgbClr val="FFFFFF"/>
              </a:solidFill>
              <a:latin typeface="Calibri" pitchFamily="34" charset="0"/>
            </a:endParaRPr>
          </a:p>
        </p:txBody>
      </p:sp>
      <p:pic>
        <p:nvPicPr>
          <p:cNvPr id="6" name="Picture 5">
            <a:extLst>
              <a:ext uri="{FF2B5EF4-FFF2-40B4-BE49-F238E27FC236}">
                <a16:creationId xmlns:a16="http://schemas.microsoft.com/office/drawing/2014/main" id="{5434CE97-3296-4543-A6E6-1955664F490A}"/>
              </a:ext>
            </a:extLst>
          </p:cNvPr>
          <p:cNvPicPr>
            <a:picLocks noChangeAspect="1"/>
          </p:cNvPicPr>
          <p:nvPr/>
        </p:nvPicPr>
        <p:blipFill>
          <a:blip r:embed="rId3"/>
          <a:stretch>
            <a:fillRect/>
          </a:stretch>
        </p:blipFill>
        <p:spPr>
          <a:xfrm>
            <a:off x="7987919" y="142449"/>
            <a:ext cx="3810330" cy="585267"/>
          </a:xfrm>
          <a:prstGeom prst="rect">
            <a:avLst/>
          </a:prstGeom>
        </p:spPr>
      </p:pic>
      <p:pic>
        <p:nvPicPr>
          <p:cNvPr id="2" name="Picture 1">
            <a:extLst>
              <a:ext uri="{FF2B5EF4-FFF2-40B4-BE49-F238E27FC236}">
                <a16:creationId xmlns:a16="http://schemas.microsoft.com/office/drawing/2014/main" id="{BD526DB3-8FD4-4BEA-93AC-394AA54F216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9782883" y="4588866"/>
            <a:ext cx="2086477" cy="1392834"/>
          </a:xfrm>
          <a:prstGeom prst="rect">
            <a:avLst/>
          </a:prstGeom>
        </p:spPr>
      </p:pic>
    </p:spTree>
    <p:extLst>
      <p:ext uri="{BB962C8B-B14F-4D97-AF65-F5344CB8AC3E}">
        <p14:creationId xmlns:p14="http://schemas.microsoft.com/office/powerpoint/2010/main" val="325236196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8073D-DC87-41E7-837A-BD0EF7E1EE5E}"/>
              </a:ext>
            </a:extLst>
          </p:cNvPr>
          <p:cNvSpPr>
            <a:spLocks noGrp="1"/>
          </p:cNvSpPr>
          <p:nvPr>
            <p:ph type="title"/>
          </p:nvPr>
        </p:nvSpPr>
        <p:spPr>
          <a:xfrm>
            <a:off x="804673" y="1445494"/>
            <a:ext cx="3616856" cy="4376572"/>
          </a:xfrm>
        </p:spPr>
        <p:txBody>
          <a:bodyPr vert="horz" lIns="91440" tIns="45720" rIns="91440" bIns="45720" rtlCol="0" anchor="ctr">
            <a:normAutofit/>
          </a:bodyPr>
          <a:lstStyle/>
          <a:p>
            <a:pPr>
              <a:spcAft>
                <a:spcPts val="600"/>
              </a:spcAft>
            </a:pPr>
            <a:r>
              <a:rPr lang="en-GB" b="1" kern="1200" dirty="0">
                <a:latin typeface="+mj-lt"/>
                <a:ea typeface="+mj-ea"/>
                <a:cs typeface="+mj-cs"/>
              </a:rPr>
              <a:t>What is event management or planning?</a:t>
            </a:r>
            <a:br>
              <a:rPr lang="en-GB" b="1" kern="1200" dirty="0">
                <a:latin typeface="+mj-lt"/>
                <a:ea typeface="+mj-ea"/>
                <a:cs typeface="+mj-cs"/>
              </a:rPr>
            </a:br>
            <a:endParaRPr lang="en-US" b="1" kern="1200" dirty="0">
              <a:latin typeface="+mj-lt"/>
              <a:ea typeface="+mj-ea"/>
              <a:cs typeface="+mj-cs"/>
            </a:endParaRPr>
          </a:p>
        </p:txBody>
      </p:sp>
      <p:sp>
        <p:nvSpPr>
          <p:cNvPr id="12" name="Freeform: Shape 11">
            <a:extLst>
              <a:ext uri="{FF2B5EF4-FFF2-40B4-BE49-F238E27FC236}">
                <a16:creationId xmlns:a16="http://schemas.microsoft.com/office/drawing/2014/main" id="{DFF2AC85-FAA0-4844-813F-83C04D738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7636" y="0"/>
            <a:ext cx="7281316" cy="6858000"/>
          </a:xfrm>
          <a:custGeom>
            <a:avLst/>
            <a:gdLst>
              <a:gd name="connsiteX0" fmla="*/ 361354 w 7281316"/>
              <a:gd name="connsiteY0" fmla="*/ 0 h 6858000"/>
              <a:gd name="connsiteX1" fmla="*/ 7281316 w 7281316"/>
              <a:gd name="connsiteY1" fmla="*/ 0 h 6858000"/>
              <a:gd name="connsiteX2" fmla="*/ 7281316 w 7281316"/>
              <a:gd name="connsiteY2" fmla="*/ 6858000 h 6858000"/>
              <a:gd name="connsiteX3" fmla="*/ 696735 w 7281316"/>
              <a:gd name="connsiteY3" fmla="*/ 6858000 h 6858000"/>
              <a:gd name="connsiteX4" fmla="*/ 690849 w 7281316"/>
              <a:gd name="connsiteY4" fmla="*/ 6842426 h 6858000"/>
              <a:gd name="connsiteX5" fmla="*/ 335637 w 7281316"/>
              <a:gd name="connsiteY5" fmla="*/ 9472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1316" h="6858000">
                <a:moveTo>
                  <a:pt x="361354" y="0"/>
                </a:moveTo>
                <a:lnTo>
                  <a:pt x="7281316" y="0"/>
                </a:lnTo>
                <a:lnTo>
                  <a:pt x="7281316" y="6858000"/>
                </a:lnTo>
                <a:lnTo>
                  <a:pt x="696735" y="6858000"/>
                </a:lnTo>
                <a:lnTo>
                  <a:pt x="690849" y="6842426"/>
                </a:lnTo>
                <a:cubicBezTo>
                  <a:pt x="-65870" y="4704140"/>
                  <a:pt x="-226206" y="2374054"/>
                  <a:pt x="335637" y="9472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89CC0F1E-BAA2-47B1-8F83-7ECB9FD9E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89558" y="0"/>
            <a:ext cx="6999394" cy="6858000"/>
          </a:xfrm>
          <a:custGeom>
            <a:avLst/>
            <a:gdLst>
              <a:gd name="connsiteX0" fmla="*/ 6999394 w 6999394"/>
              <a:gd name="connsiteY0" fmla="*/ 0 h 6858000"/>
              <a:gd name="connsiteX1" fmla="*/ 6999394 w 6999394"/>
              <a:gd name="connsiteY1" fmla="*/ 6858000 h 6858000"/>
              <a:gd name="connsiteX2" fmla="*/ 717029 w 6999394"/>
              <a:gd name="connsiteY2" fmla="*/ 6858000 h 6858000"/>
              <a:gd name="connsiteX3" fmla="*/ 623642 w 6999394"/>
              <a:gd name="connsiteY3" fmla="*/ 6599363 h 6858000"/>
              <a:gd name="connsiteX4" fmla="*/ 319533 w 6999394"/>
              <a:gd name="connsiteY4" fmla="*/ 193787 h 6858000"/>
              <a:gd name="connsiteX5" fmla="*/ 371685 w 6999394"/>
              <a:gd name="connsiteY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9394" h="6858000">
                <a:moveTo>
                  <a:pt x="6999394" y="0"/>
                </a:moveTo>
                <a:lnTo>
                  <a:pt x="6999394" y="6858000"/>
                </a:lnTo>
                <a:lnTo>
                  <a:pt x="717029" y="6858000"/>
                </a:lnTo>
                <a:lnTo>
                  <a:pt x="623642" y="6599363"/>
                </a:lnTo>
                <a:cubicBezTo>
                  <a:pt x="-67685" y="4563346"/>
                  <a:pt x="-206622" y="2355719"/>
                  <a:pt x="319533" y="193787"/>
                </a:cubicBezTo>
                <a:lnTo>
                  <a:pt x="371685" y="1"/>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A6621D77-A1F4-4D06-A1B8-92EE5624B222}"/>
              </a:ext>
            </a:extLst>
          </p:cNvPr>
          <p:cNvSpPr>
            <a:spLocks noGrp="1"/>
          </p:cNvSpPr>
          <p:nvPr>
            <p:ph idx="1"/>
          </p:nvPr>
        </p:nvSpPr>
        <p:spPr>
          <a:xfrm>
            <a:off x="6096000" y="1399032"/>
            <a:ext cx="5501834" cy="4471416"/>
          </a:xfrm>
        </p:spPr>
        <p:txBody>
          <a:bodyPr anchor="ctr">
            <a:normAutofit/>
          </a:bodyPr>
          <a:lstStyle/>
          <a:p>
            <a:pPr marL="0" indent="0">
              <a:buNone/>
            </a:pPr>
            <a:r>
              <a:rPr lang="en-GB" sz="2200" dirty="0">
                <a:solidFill>
                  <a:schemeClr val="bg1"/>
                </a:solidFill>
              </a:rPr>
              <a:t>“the application of project management to the creation and development of events. It involves studying the brand, identifying the target audience, devising the event concept, planning the logistics, and coordinating the technical aspects before actually launching the event”</a:t>
            </a:r>
          </a:p>
        </p:txBody>
      </p:sp>
      <p:sp>
        <p:nvSpPr>
          <p:cNvPr id="7" name="Rectangle 7"/>
          <p:cNvSpPr>
            <a:spLocks noChangeArrowheads="1"/>
          </p:cNvSpPr>
          <p:nvPr/>
        </p:nvSpPr>
        <p:spPr bwMode="auto">
          <a:xfrm>
            <a:off x="0" y="6627814"/>
            <a:ext cx="12192000" cy="230187"/>
          </a:xfrm>
          <a:prstGeom prst="rect">
            <a:avLst/>
          </a:prstGeom>
          <a:solidFill>
            <a:srgbClr val="FDE704"/>
          </a:solidFill>
          <a:ln>
            <a:noFill/>
          </a:ln>
          <a:effectLst>
            <a:outerShdw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defRPr/>
            </a:pPr>
            <a:endParaRPr lang="en-US" altLang="en-US" sz="1800">
              <a:solidFill>
                <a:srgbClr val="FFFFFF"/>
              </a:solidFill>
              <a:latin typeface="Calibri" pitchFamily="34" charset="0"/>
            </a:endParaRPr>
          </a:p>
        </p:txBody>
      </p:sp>
      <p:pic>
        <p:nvPicPr>
          <p:cNvPr id="5" name="Picture 4">
            <a:extLst>
              <a:ext uri="{FF2B5EF4-FFF2-40B4-BE49-F238E27FC236}">
                <a16:creationId xmlns:a16="http://schemas.microsoft.com/office/drawing/2014/main" id="{2ACD5BA2-F622-4C0B-8039-37941AE16B31}"/>
              </a:ext>
            </a:extLst>
          </p:cNvPr>
          <p:cNvPicPr>
            <a:picLocks noChangeAspect="1"/>
          </p:cNvPicPr>
          <p:nvPr/>
        </p:nvPicPr>
        <p:blipFill>
          <a:blip r:embed="rId3"/>
          <a:stretch>
            <a:fillRect/>
          </a:stretch>
        </p:blipFill>
        <p:spPr>
          <a:xfrm>
            <a:off x="8065411" y="114249"/>
            <a:ext cx="3810330" cy="585267"/>
          </a:xfrm>
          <a:prstGeom prst="rect">
            <a:avLst/>
          </a:prstGeom>
        </p:spPr>
      </p:pic>
    </p:spTree>
    <p:extLst>
      <p:ext uri="{BB962C8B-B14F-4D97-AF65-F5344CB8AC3E}">
        <p14:creationId xmlns:p14="http://schemas.microsoft.com/office/powerpoint/2010/main" val="37838643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8073D-DC87-41E7-837A-BD0EF7E1EE5E}"/>
              </a:ext>
            </a:extLst>
          </p:cNvPr>
          <p:cNvSpPr>
            <a:spLocks noGrp="1"/>
          </p:cNvSpPr>
          <p:nvPr>
            <p:ph type="title"/>
          </p:nvPr>
        </p:nvSpPr>
        <p:spPr>
          <a:xfrm>
            <a:off x="804673" y="1445494"/>
            <a:ext cx="3616856" cy="4376572"/>
          </a:xfrm>
        </p:spPr>
        <p:txBody>
          <a:bodyPr vert="horz" lIns="91440" tIns="45720" rIns="91440" bIns="45720" rtlCol="0" anchor="ctr">
            <a:normAutofit/>
          </a:bodyPr>
          <a:lstStyle/>
          <a:p>
            <a:pPr>
              <a:spcAft>
                <a:spcPts val="600"/>
              </a:spcAft>
            </a:pPr>
            <a:r>
              <a:rPr lang="en-GB" b="1" kern="1200" dirty="0">
                <a:latin typeface="+mj-lt"/>
                <a:ea typeface="+mj-ea"/>
                <a:cs typeface="+mj-cs"/>
              </a:rPr>
              <a:t>What is an event?</a:t>
            </a:r>
            <a:endParaRPr lang="en-US" b="1" kern="1200" dirty="0">
              <a:latin typeface="+mj-lt"/>
              <a:ea typeface="+mj-ea"/>
              <a:cs typeface="+mj-cs"/>
            </a:endParaRPr>
          </a:p>
        </p:txBody>
      </p:sp>
      <p:sp>
        <p:nvSpPr>
          <p:cNvPr id="12" name="Freeform: Shape 11">
            <a:extLst>
              <a:ext uri="{FF2B5EF4-FFF2-40B4-BE49-F238E27FC236}">
                <a16:creationId xmlns:a16="http://schemas.microsoft.com/office/drawing/2014/main" id="{DFF2AC85-FAA0-4844-813F-83C04D738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7636" y="0"/>
            <a:ext cx="7281316" cy="6858000"/>
          </a:xfrm>
          <a:custGeom>
            <a:avLst/>
            <a:gdLst>
              <a:gd name="connsiteX0" fmla="*/ 361354 w 7281316"/>
              <a:gd name="connsiteY0" fmla="*/ 0 h 6858000"/>
              <a:gd name="connsiteX1" fmla="*/ 7281316 w 7281316"/>
              <a:gd name="connsiteY1" fmla="*/ 0 h 6858000"/>
              <a:gd name="connsiteX2" fmla="*/ 7281316 w 7281316"/>
              <a:gd name="connsiteY2" fmla="*/ 6858000 h 6858000"/>
              <a:gd name="connsiteX3" fmla="*/ 696735 w 7281316"/>
              <a:gd name="connsiteY3" fmla="*/ 6858000 h 6858000"/>
              <a:gd name="connsiteX4" fmla="*/ 690849 w 7281316"/>
              <a:gd name="connsiteY4" fmla="*/ 6842426 h 6858000"/>
              <a:gd name="connsiteX5" fmla="*/ 335637 w 7281316"/>
              <a:gd name="connsiteY5" fmla="*/ 9472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1316" h="6858000">
                <a:moveTo>
                  <a:pt x="361354" y="0"/>
                </a:moveTo>
                <a:lnTo>
                  <a:pt x="7281316" y="0"/>
                </a:lnTo>
                <a:lnTo>
                  <a:pt x="7281316" y="6858000"/>
                </a:lnTo>
                <a:lnTo>
                  <a:pt x="696735" y="6858000"/>
                </a:lnTo>
                <a:lnTo>
                  <a:pt x="690849" y="6842426"/>
                </a:lnTo>
                <a:cubicBezTo>
                  <a:pt x="-65870" y="4704140"/>
                  <a:pt x="-226206" y="2374054"/>
                  <a:pt x="335637" y="9472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89CC0F1E-BAA2-47B1-8F83-7ECB9FD9E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89558" y="0"/>
            <a:ext cx="6999394" cy="6858000"/>
          </a:xfrm>
          <a:custGeom>
            <a:avLst/>
            <a:gdLst>
              <a:gd name="connsiteX0" fmla="*/ 6999394 w 6999394"/>
              <a:gd name="connsiteY0" fmla="*/ 0 h 6858000"/>
              <a:gd name="connsiteX1" fmla="*/ 6999394 w 6999394"/>
              <a:gd name="connsiteY1" fmla="*/ 6858000 h 6858000"/>
              <a:gd name="connsiteX2" fmla="*/ 717029 w 6999394"/>
              <a:gd name="connsiteY2" fmla="*/ 6858000 h 6858000"/>
              <a:gd name="connsiteX3" fmla="*/ 623642 w 6999394"/>
              <a:gd name="connsiteY3" fmla="*/ 6599363 h 6858000"/>
              <a:gd name="connsiteX4" fmla="*/ 319533 w 6999394"/>
              <a:gd name="connsiteY4" fmla="*/ 193787 h 6858000"/>
              <a:gd name="connsiteX5" fmla="*/ 371685 w 6999394"/>
              <a:gd name="connsiteY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9394" h="6858000">
                <a:moveTo>
                  <a:pt x="6999394" y="0"/>
                </a:moveTo>
                <a:lnTo>
                  <a:pt x="6999394" y="6858000"/>
                </a:lnTo>
                <a:lnTo>
                  <a:pt x="717029" y="6858000"/>
                </a:lnTo>
                <a:lnTo>
                  <a:pt x="623642" y="6599363"/>
                </a:lnTo>
                <a:cubicBezTo>
                  <a:pt x="-67685" y="4563346"/>
                  <a:pt x="-206622" y="2355719"/>
                  <a:pt x="319533" y="193787"/>
                </a:cubicBezTo>
                <a:lnTo>
                  <a:pt x="371685" y="1"/>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A6621D77-A1F4-4D06-A1B8-92EE5624B222}"/>
              </a:ext>
            </a:extLst>
          </p:cNvPr>
          <p:cNvSpPr>
            <a:spLocks noGrp="1"/>
          </p:cNvSpPr>
          <p:nvPr>
            <p:ph idx="1"/>
          </p:nvPr>
        </p:nvSpPr>
        <p:spPr>
          <a:xfrm>
            <a:off x="6096000" y="1602405"/>
            <a:ext cx="5501834" cy="4471416"/>
          </a:xfrm>
        </p:spPr>
        <p:txBody>
          <a:bodyPr anchor="ctr">
            <a:normAutofit/>
          </a:bodyPr>
          <a:lstStyle/>
          <a:p>
            <a:r>
              <a:rPr lang="en-GB" sz="2200" dirty="0">
                <a:solidFill>
                  <a:schemeClr val="bg1"/>
                </a:solidFill>
              </a:rPr>
              <a:t>Awards, Dinners &amp; Celebrations</a:t>
            </a:r>
          </a:p>
          <a:p>
            <a:r>
              <a:rPr lang="en-GB" sz="2200" dirty="0">
                <a:solidFill>
                  <a:schemeClr val="bg1"/>
                </a:solidFill>
              </a:rPr>
              <a:t>Customer Experience &amp; Engagement</a:t>
            </a:r>
          </a:p>
          <a:p>
            <a:r>
              <a:rPr lang="en-GB" sz="2200" dirty="0">
                <a:solidFill>
                  <a:schemeClr val="bg1"/>
                </a:solidFill>
              </a:rPr>
              <a:t>Stakeholder Engagement</a:t>
            </a:r>
          </a:p>
          <a:p>
            <a:r>
              <a:rPr lang="en-GB" sz="2200" dirty="0">
                <a:solidFill>
                  <a:schemeClr val="bg1"/>
                </a:solidFill>
              </a:rPr>
              <a:t>Co-ordination with large scale local events</a:t>
            </a:r>
          </a:p>
          <a:p>
            <a:r>
              <a:rPr lang="en-GB" sz="2200" dirty="0">
                <a:solidFill>
                  <a:schemeClr val="bg1"/>
                </a:solidFill>
              </a:rPr>
              <a:t>Conferences, Seminars &amp; Workshops</a:t>
            </a:r>
          </a:p>
          <a:p>
            <a:r>
              <a:rPr lang="en-GB" sz="2200" dirty="0">
                <a:solidFill>
                  <a:schemeClr val="bg1"/>
                </a:solidFill>
              </a:rPr>
              <a:t>Fundraising such as : Golf Days, Family Fun Days, Comedy Nights, Talent Contests</a:t>
            </a:r>
          </a:p>
          <a:p>
            <a:r>
              <a:rPr lang="en-GB" sz="2200" dirty="0">
                <a:solidFill>
                  <a:schemeClr val="bg1"/>
                </a:solidFill>
              </a:rPr>
              <a:t>School Engagement – Employability, Enterprise, Safety</a:t>
            </a:r>
          </a:p>
          <a:p>
            <a:endParaRPr lang="en-GB" sz="2200" dirty="0">
              <a:solidFill>
                <a:schemeClr val="bg1"/>
              </a:solidFill>
            </a:endParaRPr>
          </a:p>
          <a:p>
            <a:pPr marL="0" indent="0">
              <a:buNone/>
            </a:pPr>
            <a:endParaRPr lang="en-GB" sz="2200" dirty="0">
              <a:solidFill>
                <a:schemeClr val="bg1"/>
              </a:solidFill>
            </a:endParaRPr>
          </a:p>
        </p:txBody>
      </p:sp>
      <p:sp>
        <p:nvSpPr>
          <p:cNvPr id="7" name="Rectangle 7"/>
          <p:cNvSpPr>
            <a:spLocks noChangeArrowheads="1"/>
          </p:cNvSpPr>
          <p:nvPr/>
        </p:nvSpPr>
        <p:spPr bwMode="auto">
          <a:xfrm>
            <a:off x="0" y="6627814"/>
            <a:ext cx="12192000" cy="230187"/>
          </a:xfrm>
          <a:prstGeom prst="rect">
            <a:avLst/>
          </a:prstGeom>
          <a:solidFill>
            <a:srgbClr val="FDE704"/>
          </a:solidFill>
          <a:ln>
            <a:noFill/>
          </a:ln>
          <a:effectLst>
            <a:outerShdw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defRPr/>
            </a:pPr>
            <a:endParaRPr lang="en-US" altLang="en-US" sz="1800">
              <a:solidFill>
                <a:srgbClr val="FFFFFF"/>
              </a:solidFill>
              <a:latin typeface="Calibri" pitchFamily="34" charset="0"/>
            </a:endParaRPr>
          </a:p>
        </p:txBody>
      </p:sp>
      <p:pic>
        <p:nvPicPr>
          <p:cNvPr id="5" name="Picture 4">
            <a:extLst>
              <a:ext uri="{FF2B5EF4-FFF2-40B4-BE49-F238E27FC236}">
                <a16:creationId xmlns:a16="http://schemas.microsoft.com/office/drawing/2014/main" id="{2ACD5BA2-F622-4C0B-8039-37941AE16B31}"/>
              </a:ext>
            </a:extLst>
          </p:cNvPr>
          <p:cNvPicPr>
            <a:picLocks noChangeAspect="1"/>
          </p:cNvPicPr>
          <p:nvPr/>
        </p:nvPicPr>
        <p:blipFill>
          <a:blip r:embed="rId3"/>
          <a:stretch>
            <a:fillRect/>
          </a:stretch>
        </p:blipFill>
        <p:spPr>
          <a:xfrm>
            <a:off x="8065411" y="114249"/>
            <a:ext cx="3810330" cy="585267"/>
          </a:xfrm>
          <a:prstGeom prst="rect">
            <a:avLst/>
          </a:prstGeom>
        </p:spPr>
      </p:pic>
    </p:spTree>
    <p:extLst>
      <p:ext uri="{BB962C8B-B14F-4D97-AF65-F5344CB8AC3E}">
        <p14:creationId xmlns:p14="http://schemas.microsoft.com/office/powerpoint/2010/main" val="333448244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8073D-DC87-41E7-837A-BD0EF7E1EE5E}"/>
              </a:ext>
            </a:extLst>
          </p:cNvPr>
          <p:cNvSpPr>
            <a:spLocks noGrp="1"/>
          </p:cNvSpPr>
          <p:nvPr>
            <p:ph type="title"/>
          </p:nvPr>
        </p:nvSpPr>
        <p:spPr>
          <a:xfrm>
            <a:off x="804673" y="1445494"/>
            <a:ext cx="3616856" cy="4376572"/>
          </a:xfrm>
        </p:spPr>
        <p:txBody>
          <a:bodyPr vert="horz" lIns="91440" tIns="45720" rIns="91440" bIns="45720" rtlCol="0" anchor="ctr">
            <a:normAutofit/>
          </a:bodyPr>
          <a:lstStyle/>
          <a:p>
            <a:pPr>
              <a:spcAft>
                <a:spcPts val="600"/>
              </a:spcAft>
            </a:pPr>
            <a:r>
              <a:rPr lang="en-US" b="1" kern="1200" dirty="0">
                <a:latin typeface="+mj-lt"/>
                <a:ea typeface="+mj-ea"/>
                <a:cs typeface="+mj-cs"/>
              </a:rPr>
              <a:t>Merseyrail Events</a:t>
            </a:r>
          </a:p>
        </p:txBody>
      </p:sp>
      <p:sp>
        <p:nvSpPr>
          <p:cNvPr id="12" name="Freeform: Shape 11">
            <a:extLst>
              <a:ext uri="{FF2B5EF4-FFF2-40B4-BE49-F238E27FC236}">
                <a16:creationId xmlns:a16="http://schemas.microsoft.com/office/drawing/2014/main" id="{DFF2AC85-FAA0-4844-813F-83C04D738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7636" y="0"/>
            <a:ext cx="7281316" cy="6858000"/>
          </a:xfrm>
          <a:custGeom>
            <a:avLst/>
            <a:gdLst>
              <a:gd name="connsiteX0" fmla="*/ 361354 w 7281316"/>
              <a:gd name="connsiteY0" fmla="*/ 0 h 6858000"/>
              <a:gd name="connsiteX1" fmla="*/ 7281316 w 7281316"/>
              <a:gd name="connsiteY1" fmla="*/ 0 h 6858000"/>
              <a:gd name="connsiteX2" fmla="*/ 7281316 w 7281316"/>
              <a:gd name="connsiteY2" fmla="*/ 6858000 h 6858000"/>
              <a:gd name="connsiteX3" fmla="*/ 696735 w 7281316"/>
              <a:gd name="connsiteY3" fmla="*/ 6858000 h 6858000"/>
              <a:gd name="connsiteX4" fmla="*/ 690849 w 7281316"/>
              <a:gd name="connsiteY4" fmla="*/ 6842426 h 6858000"/>
              <a:gd name="connsiteX5" fmla="*/ 335637 w 7281316"/>
              <a:gd name="connsiteY5" fmla="*/ 9472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1316" h="6858000">
                <a:moveTo>
                  <a:pt x="361354" y="0"/>
                </a:moveTo>
                <a:lnTo>
                  <a:pt x="7281316" y="0"/>
                </a:lnTo>
                <a:lnTo>
                  <a:pt x="7281316" y="6858000"/>
                </a:lnTo>
                <a:lnTo>
                  <a:pt x="696735" y="6858000"/>
                </a:lnTo>
                <a:lnTo>
                  <a:pt x="690849" y="6842426"/>
                </a:lnTo>
                <a:cubicBezTo>
                  <a:pt x="-65870" y="4704140"/>
                  <a:pt x="-226206" y="2374054"/>
                  <a:pt x="335637" y="9472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89CC0F1E-BAA2-47B1-8F83-7ECB9FD9E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89558" y="0"/>
            <a:ext cx="6999394" cy="6858000"/>
          </a:xfrm>
          <a:custGeom>
            <a:avLst/>
            <a:gdLst>
              <a:gd name="connsiteX0" fmla="*/ 6999394 w 6999394"/>
              <a:gd name="connsiteY0" fmla="*/ 0 h 6858000"/>
              <a:gd name="connsiteX1" fmla="*/ 6999394 w 6999394"/>
              <a:gd name="connsiteY1" fmla="*/ 6858000 h 6858000"/>
              <a:gd name="connsiteX2" fmla="*/ 717029 w 6999394"/>
              <a:gd name="connsiteY2" fmla="*/ 6858000 h 6858000"/>
              <a:gd name="connsiteX3" fmla="*/ 623642 w 6999394"/>
              <a:gd name="connsiteY3" fmla="*/ 6599363 h 6858000"/>
              <a:gd name="connsiteX4" fmla="*/ 319533 w 6999394"/>
              <a:gd name="connsiteY4" fmla="*/ 193787 h 6858000"/>
              <a:gd name="connsiteX5" fmla="*/ 371685 w 6999394"/>
              <a:gd name="connsiteY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9394" h="6858000">
                <a:moveTo>
                  <a:pt x="6999394" y="0"/>
                </a:moveTo>
                <a:lnTo>
                  <a:pt x="6999394" y="6858000"/>
                </a:lnTo>
                <a:lnTo>
                  <a:pt x="717029" y="6858000"/>
                </a:lnTo>
                <a:lnTo>
                  <a:pt x="623642" y="6599363"/>
                </a:lnTo>
                <a:cubicBezTo>
                  <a:pt x="-67685" y="4563346"/>
                  <a:pt x="-206622" y="2355719"/>
                  <a:pt x="319533" y="193787"/>
                </a:cubicBezTo>
                <a:lnTo>
                  <a:pt x="371685" y="1"/>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8">
            <a:extLst>
              <a:ext uri="{FF2B5EF4-FFF2-40B4-BE49-F238E27FC236}">
                <a16:creationId xmlns:a16="http://schemas.microsoft.com/office/drawing/2014/main" id="{1A3C6AE2-611F-4638-BC1E-C896B1429A42}"/>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a:stretch/>
        </p:blipFill>
        <p:spPr>
          <a:xfrm>
            <a:off x="6096000" y="2003689"/>
            <a:ext cx="5502275" cy="3668183"/>
          </a:xfrm>
        </p:spPr>
      </p:pic>
      <p:sp>
        <p:nvSpPr>
          <p:cNvPr id="7" name="Rectangle 7"/>
          <p:cNvSpPr>
            <a:spLocks noChangeArrowheads="1"/>
          </p:cNvSpPr>
          <p:nvPr/>
        </p:nvSpPr>
        <p:spPr bwMode="auto">
          <a:xfrm>
            <a:off x="0" y="6627814"/>
            <a:ext cx="12192000" cy="230187"/>
          </a:xfrm>
          <a:prstGeom prst="rect">
            <a:avLst/>
          </a:prstGeom>
          <a:solidFill>
            <a:srgbClr val="FDE704"/>
          </a:solidFill>
          <a:ln>
            <a:noFill/>
          </a:ln>
          <a:effectLst>
            <a:outerShdw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defRPr/>
            </a:pPr>
            <a:endParaRPr lang="en-US" altLang="en-US" sz="1800">
              <a:solidFill>
                <a:srgbClr val="FFFFFF"/>
              </a:solidFill>
              <a:latin typeface="Calibri" pitchFamily="34" charset="0"/>
            </a:endParaRPr>
          </a:p>
        </p:txBody>
      </p:sp>
      <p:pic>
        <p:nvPicPr>
          <p:cNvPr id="5" name="Picture 4">
            <a:extLst>
              <a:ext uri="{FF2B5EF4-FFF2-40B4-BE49-F238E27FC236}">
                <a16:creationId xmlns:a16="http://schemas.microsoft.com/office/drawing/2014/main" id="{2ACD5BA2-F622-4C0B-8039-37941AE16B31}"/>
              </a:ext>
            </a:extLst>
          </p:cNvPr>
          <p:cNvPicPr>
            <a:picLocks noChangeAspect="1"/>
          </p:cNvPicPr>
          <p:nvPr/>
        </p:nvPicPr>
        <p:blipFill>
          <a:blip r:embed="rId4"/>
          <a:stretch>
            <a:fillRect/>
          </a:stretch>
        </p:blipFill>
        <p:spPr>
          <a:xfrm>
            <a:off x="8065411" y="114249"/>
            <a:ext cx="3810330" cy="585267"/>
          </a:xfrm>
          <a:prstGeom prst="rect">
            <a:avLst/>
          </a:prstGeom>
        </p:spPr>
      </p:pic>
    </p:spTree>
    <p:extLst>
      <p:ext uri="{BB962C8B-B14F-4D97-AF65-F5344CB8AC3E}">
        <p14:creationId xmlns:p14="http://schemas.microsoft.com/office/powerpoint/2010/main" val="215447984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8073D-DC87-41E7-837A-BD0EF7E1EE5E}"/>
              </a:ext>
            </a:extLst>
          </p:cNvPr>
          <p:cNvSpPr>
            <a:spLocks noGrp="1"/>
          </p:cNvSpPr>
          <p:nvPr>
            <p:ph type="title"/>
          </p:nvPr>
        </p:nvSpPr>
        <p:spPr>
          <a:xfrm>
            <a:off x="804673" y="1445494"/>
            <a:ext cx="3616856" cy="4376572"/>
          </a:xfrm>
        </p:spPr>
        <p:txBody>
          <a:bodyPr vert="horz" lIns="91440" tIns="45720" rIns="91440" bIns="45720" rtlCol="0" anchor="ctr">
            <a:normAutofit/>
          </a:bodyPr>
          <a:lstStyle/>
          <a:p>
            <a:pPr>
              <a:spcAft>
                <a:spcPts val="600"/>
              </a:spcAft>
            </a:pPr>
            <a:r>
              <a:rPr lang="en-GB" b="1" kern="1200" dirty="0">
                <a:latin typeface="+mj-lt"/>
                <a:ea typeface="+mj-ea"/>
                <a:cs typeface="+mj-cs"/>
              </a:rPr>
              <a:t>How do you do it?</a:t>
            </a:r>
            <a:br>
              <a:rPr lang="en-GB" b="1" kern="1200" dirty="0">
                <a:latin typeface="+mj-lt"/>
                <a:ea typeface="+mj-ea"/>
                <a:cs typeface="+mj-cs"/>
              </a:rPr>
            </a:br>
            <a:br>
              <a:rPr lang="en-GB" b="1" kern="1200" dirty="0">
                <a:latin typeface="+mj-lt"/>
                <a:ea typeface="+mj-ea"/>
                <a:cs typeface="+mj-cs"/>
              </a:rPr>
            </a:br>
            <a:endParaRPr lang="en-US" b="1" kern="1200" dirty="0">
              <a:latin typeface="+mj-lt"/>
              <a:ea typeface="+mj-ea"/>
              <a:cs typeface="+mj-cs"/>
            </a:endParaRPr>
          </a:p>
        </p:txBody>
      </p:sp>
      <p:sp>
        <p:nvSpPr>
          <p:cNvPr id="12" name="Freeform: Shape 11">
            <a:extLst>
              <a:ext uri="{FF2B5EF4-FFF2-40B4-BE49-F238E27FC236}">
                <a16:creationId xmlns:a16="http://schemas.microsoft.com/office/drawing/2014/main" id="{DFF2AC85-FAA0-4844-813F-83C04D738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7636" y="0"/>
            <a:ext cx="7281316" cy="6858000"/>
          </a:xfrm>
          <a:custGeom>
            <a:avLst/>
            <a:gdLst>
              <a:gd name="connsiteX0" fmla="*/ 361354 w 7281316"/>
              <a:gd name="connsiteY0" fmla="*/ 0 h 6858000"/>
              <a:gd name="connsiteX1" fmla="*/ 7281316 w 7281316"/>
              <a:gd name="connsiteY1" fmla="*/ 0 h 6858000"/>
              <a:gd name="connsiteX2" fmla="*/ 7281316 w 7281316"/>
              <a:gd name="connsiteY2" fmla="*/ 6858000 h 6858000"/>
              <a:gd name="connsiteX3" fmla="*/ 696735 w 7281316"/>
              <a:gd name="connsiteY3" fmla="*/ 6858000 h 6858000"/>
              <a:gd name="connsiteX4" fmla="*/ 690849 w 7281316"/>
              <a:gd name="connsiteY4" fmla="*/ 6842426 h 6858000"/>
              <a:gd name="connsiteX5" fmla="*/ 335637 w 7281316"/>
              <a:gd name="connsiteY5" fmla="*/ 9472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1316" h="6858000">
                <a:moveTo>
                  <a:pt x="361354" y="0"/>
                </a:moveTo>
                <a:lnTo>
                  <a:pt x="7281316" y="0"/>
                </a:lnTo>
                <a:lnTo>
                  <a:pt x="7281316" y="6858000"/>
                </a:lnTo>
                <a:lnTo>
                  <a:pt x="696735" y="6858000"/>
                </a:lnTo>
                <a:lnTo>
                  <a:pt x="690849" y="6842426"/>
                </a:lnTo>
                <a:cubicBezTo>
                  <a:pt x="-65870" y="4704140"/>
                  <a:pt x="-226206" y="2374054"/>
                  <a:pt x="335637" y="9472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89CC0F1E-BAA2-47B1-8F83-7ECB9FD9E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89558" y="0"/>
            <a:ext cx="6999394" cy="6858000"/>
          </a:xfrm>
          <a:custGeom>
            <a:avLst/>
            <a:gdLst>
              <a:gd name="connsiteX0" fmla="*/ 6999394 w 6999394"/>
              <a:gd name="connsiteY0" fmla="*/ 0 h 6858000"/>
              <a:gd name="connsiteX1" fmla="*/ 6999394 w 6999394"/>
              <a:gd name="connsiteY1" fmla="*/ 6858000 h 6858000"/>
              <a:gd name="connsiteX2" fmla="*/ 717029 w 6999394"/>
              <a:gd name="connsiteY2" fmla="*/ 6858000 h 6858000"/>
              <a:gd name="connsiteX3" fmla="*/ 623642 w 6999394"/>
              <a:gd name="connsiteY3" fmla="*/ 6599363 h 6858000"/>
              <a:gd name="connsiteX4" fmla="*/ 319533 w 6999394"/>
              <a:gd name="connsiteY4" fmla="*/ 193787 h 6858000"/>
              <a:gd name="connsiteX5" fmla="*/ 371685 w 6999394"/>
              <a:gd name="connsiteY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9394" h="6858000">
                <a:moveTo>
                  <a:pt x="6999394" y="0"/>
                </a:moveTo>
                <a:lnTo>
                  <a:pt x="6999394" y="6858000"/>
                </a:lnTo>
                <a:lnTo>
                  <a:pt x="717029" y="6858000"/>
                </a:lnTo>
                <a:lnTo>
                  <a:pt x="623642" y="6599363"/>
                </a:lnTo>
                <a:cubicBezTo>
                  <a:pt x="-67685" y="4563346"/>
                  <a:pt x="-206622" y="2355719"/>
                  <a:pt x="319533" y="193787"/>
                </a:cubicBezTo>
                <a:lnTo>
                  <a:pt x="371685" y="1"/>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A6621D77-A1F4-4D06-A1B8-92EE5624B222}"/>
              </a:ext>
            </a:extLst>
          </p:cNvPr>
          <p:cNvSpPr>
            <a:spLocks noGrp="1"/>
          </p:cNvSpPr>
          <p:nvPr>
            <p:ph idx="1"/>
          </p:nvPr>
        </p:nvSpPr>
        <p:spPr>
          <a:xfrm>
            <a:off x="6096000" y="1399032"/>
            <a:ext cx="5501834" cy="4471416"/>
          </a:xfrm>
        </p:spPr>
        <p:txBody>
          <a:bodyPr anchor="ctr">
            <a:normAutofit/>
          </a:bodyPr>
          <a:lstStyle/>
          <a:p>
            <a:r>
              <a:rPr lang="en-GB" sz="2200" dirty="0">
                <a:solidFill>
                  <a:schemeClr val="bg1"/>
                </a:solidFill>
              </a:rPr>
              <a:t>Creating a successful event requires a lot of hard work and a diverse range of skills and experiences from project planning to budgets</a:t>
            </a:r>
          </a:p>
          <a:p>
            <a:r>
              <a:rPr lang="en-GB" sz="2200" dirty="0">
                <a:solidFill>
                  <a:schemeClr val="bg1"/>
                </a:solidFill>
              </a:rPr>
              <a:t>Plan, Plan &amp; Plan</a:t>
            </a:r>
          </a:p>
          <a:p>
            <a:r>
              <a:rPr lang="en-GB" sz="2200" dirty="0">
                <a:solidFill>
                  <a:schemeClr val="bg1"/>
                </a:solidFill>
              </a:rPr>
              <a:t>Expect the unexpected</a:t>
            </a:r>
          </a:p>
          <a:p>
            <a:r>
              <a:rPr lang="en-GB" sz="2200" dirty="0">
                <a:solidFill>
                  <a:schemeClr val="bg1"/>
                </a:solidFill>
              </a:rPr>
              <a:t>Be flexible where possible!</a:t>
            </a:r>
          </a:p>
        </p:txBody>
      </p:sp>
      <p:sp>
        <p:nvSpPr>
          <p:cNvPr id="7" name="Rectangle 7"/>
          <p:cNvSpPr>
            <a:spLocks noChangeArrowheads="1"/>
          </p:cNvSpPr>
          <p:nvPr/>
        </p:nvSpPr>
        <p:spPr bwMode="auto">
          <a:xfrm>
            <a:off x="0" y="6627814"/>
            <a:ext cx="12192000" cy="230187"/>
          </a:xfrm>
          <a:prstGeom prst="rect">
            <a:avLst/>
          </a:prstGeom>
          <a:solidFill>
            <a:srgbClr val="FDE704"/>
          </a:solidFill>
          <a:ln>
            <a:noFill/>
          </a:ln>
          <a:effectLst>
            <a:outerShdw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defRPr/>
            </a:pPr>
            <a:endParaRPr lang="en-US" altLang="en-US" sz="1800">
              <a:solidFill>
                <a:srgbClr val="FFFFFF"/>
              </a:solidFill>
              <a:latin typeface="Calibri" pitchFamily="34" charset="0"/>
            </a:endParaRPr>
          </a:p>
        </p:txBody>
      </p:sp>
      <p:pic>
        <p:nvPicPr>
          <p:cNvPr id="5" name="Picture 4">
            <a:extLst>
              <a:ext uri="{FF2B5EF4-FFF2-40B4-BE49-F238E27FC236}">
                <a16:creationId xmlns:a16="http://schemas.microsoft.com/office/drawing/2014/main" id="{2ACD5BA2-F622-4C0B-8039-37941AE16B31}"/>
              </a:ext>
            </a:extLst>
          </p:cNvPr>
          <p:cNvPicPr>
            <a:picLocks noChangeAspect="1"/>
          </p:cNvPicPr>
          <p:nvPr/>
        </p:nvPicPr>
        <p:blipFill>
          <a:blip r:embed="rId3"/>
          <a:stretch>
            <a:fillRect/>
          </a:stretch>
        </p:blipFill>
        <p:spPr>
          <a:xfrm>
            <a:off x="8065411" y="114249"/>
            <a:ext cx="3810330" cy="585267"/>
          </a:xfrm>
          <a:prstGeom prst="rect">
            <a:avLst/>
          </a:prstGeom>
        </p:spPr>
      </p:pic>
    </p:spTree>
    <p:extLst>
      <p:ext uri="{BB962C8B-B14F-4D97-AF65-F5344CB8AC3E}">
        <p14:creationId xmlns:p14="http://schemas.microsoft.com/office/powerpoint/2010/main" val="216046727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8073D-DC87-41E7-837A-BD0EF7E1EE5E}"/>
              </a:ext>
            </a:extLst>
          </p:cNvPr>
          <p:cNvSpPr>
            <a:spLocks noGrp="1"/>
          </p:cNvSpPr>
          <p:nvPr>
            <p:ph type="title"/>
          </p:nvPr>
        </p:nvSpPr>
        <p:spPr>
          <a:xfrm>
            <a:off x="804673" y="1445494"/>
            <a:ext cx="3616856" cy="4376572"/>
          </a:xfrm>
        </p:spPr>
        <p:txBody>
          <a:bodyPr vert="horz" lIns="91440" tIns="45720" rIns="91440" bIns="45720" rtlCol="0" anchor="ctr">
            <a:normAutofit/>
          </a:bodyPr>
          <a:lstStyle/>
          <a:p>
            <a:pPr>
              <a:spcAft>
                <a:spcPts val="600"/>
              </a:spcAft>
            </a:pPr>
            <a:r>
              <a:rPr lang="en-GB" b="1" kern="1200" dirty="0">
                <a:latin typeface="+mj-lt"/>
                <a:ea typeface="+mj-ea"/>
                <a:cs typeface="+mj-cs"/>
              </a:rPr>
              <a:t>What tools should you use to make your life easier?</a:t>
            </a:r>
            <a:br>
              <a:rPr lang="en-GB" b="1" kern="1200" dirty="0">
                <a:latin typeface="+mj-lt"/>
                <a:ea typeface="+mj-ea"/>
                <a:cs typeface="+mj-cs"/>
              </a:rPr>
            </a:br>
            <a:br>
              <a:rPr lang="en-GB" b="1" kern="1200" dirty="0">
                <a:latin typeface="+mj-lt"/>
                <a:ea typeface="+mj-ea"/>
                <a:cs typeface="+mj-cs"/>
              </a:rPr>
            </a:br>
            <a:br>
              <a:rPr lang="en-GB" b="1" kern="1200" dirty="0">
                <a:latin typeface="+mj-lt"/>
                <a:ea typeface="+mj-ea"/>
                <a:cs typeface="+mj-cs"/>
              </a:rPr>
            </a:br>
            <a:endParaRPr lang="en-US" b="1" kern="1200" dirty="0">
              <a:latin typeface="+mj-lt"/>
              <a:ea typeface="+mj-ea"/>
              <a:cs typeface="+mj-cs"/>
            </a:endParaRPr>
          </a:p>
        </p:txBody>
      </p:sp>
      <p:sp>
        <p:nvSpPr>
          <p:cNvPr id="12" name="Freeform: Shape 11">
            <a:extLst>
              <a:ext uri="{FF2B5EF4-FFF2-40B4-BE49-F238E27FC236}">
                <a16:creationId xmlns:a16="http://schemas.microsoft.com/office/drawing/2014/main" id="{DFF2AC85-FAA0-4844-813F-83C04D738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7636" y="0"/>
            <a:ext cx="7281316" cy="6858000"/>
          </a:xfrm>
          <a:custGeom>
            <a:avLst/>
            <a:gdLst>
              <a:gd name="connsiteX0" fmla="*/ 361354 w 7281316"/>
              <a:gd name="connsiteY0" fmla="*/ 0 h 6858000"/>
              <a:gd name="connsiteX1" fmla="*/ 7281316 w 7281316"/>
              <a:gd name="connsiteY1" fmla="*/ 0 h 6858000"/>
              <a:gd name="connsiteX2" fmla="*/ 7281316 w 7281316"/>
              <a:gd name="connsiteY2" fmla="*/ 6858000 h 6858000"/>
              <a:gd name="connsiteX3" fmla="*/ 696735 w 7281316"/>
              <a:gd name="connsiteY3" fmla="*/ 6858000 h 6858000"/>
              <a:gd name="connsiteX4" fmla="*/ 690849 w 7281316"/>
              <a:gd name="connsiteY4" fmla="*/ 6842426 h 6858000"/>
              <a:gd name="connsiteX5" fmla="*/ 335637 w 7281316"/>
              <a:gd name="connsiteY5" fmla="*/ 9472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1316" h="6858000">
                <a:moveTo>
                  <a:pt x="361354" y="0"/>
                </a:moveTo>
                <a:lnTo>
                  <a:pt x="7281316" y="0"/>
                </a:lnTo>
                <a:lnTo>
                  <a:pt x="7281316" y="6858000"/>
                </a:lnTo>
                <a:lnTo>
                  <a:pt x="696735" y="6858000"/>
                </a:lnTo>
                <a:lnTo>
                  <a:pt x="690849" y="6842426"/>
                </a:lnTo>
                <a:cubicBezTo>
                  <a:pt x="-65870" y="4704140"/>
                  <a:pt x="-226206" y="2374054"/>
                  <a:pt x="335637" y="9472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89CC0F1E-BAA2-47B1-8F83-7ECB9FD9E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89558" y="0"/>
            <a:ext cx="6999394" cy="6858000"/>
          </a:xfrm>
          <a:custGeom>
            <a:avLst/>
            <a:gdLst>
              <a:gd name="connsiteX0" fmla="*/ 6999394 w 6999394"/>
              <a:gd name="connsiteY0" fmla="*/ 0 h 6858000"/>
              <a:gd name="connsiteX1" fmla="*/ 6999394 w 6999394"/>
              <a:gd name="connsiteY1" fmla="*/ 6858000 h 6858000"/>
              <a:gd name="connsiteX2" fmla="*/ 717029 w 6999394"/>
              <a:gd name="connsiteY2" fmla="*/ 6858000 h 6858000"/>
              <a:gd name="connsiteX3" fmla="*/ 623642 w 6999394"/>
              <a:gd name="connsiteY3" fmla="*/ 6599363 h 6858000"/>
              <a:gd name="connsiteX4" fmla="*/ 319533 w 6999394"/>
              <a:gd name="connsiteY4" fmla="*/ 193787 h 6858000"/>
              <a:gd name="connsiteX5" fmla="*/ 371685 w 6999394"/>
              <a:gd name="connsiteY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9394" h="6858000">
                <a:moveTo>
                  <a:pt x="6999394" y="0"/>
                </a:moveTo>
                <a:lnTo>
                  <a:pt x="6999394" y="6858000"/>
                </a:lnTo>
                <a:lnTo>
                  <a:pt x="717029" y="6858000"/>
                </a:lnTo>
                <a:lnTo>
                  <a:pt x="623642" y="6599363"/>
                </a:lnTo>
                <a:cubicBezTo>
                  <a:pt x="-67685" y="4563346"/>
                  <a:pt x="-206622" y="2355719"/>
                  <a:pt x="319533" y="193787"/>
                </a:cubicBezTo>
                <a:lnTo>
                  <a:pt x="371685" y="1"/>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A6621D77-A1F4-4D06-A1B8-92EE5624B222}"/>
              </a:ext>
            </a:extLst>
          </p:cNvPr>
          <p:cNvSpPr>
            <a:spLocks noGrp="1"/>
          </p:cNvSpPr>
          <p:nvPr>
            <p:ph idx="1"/>
          </p:nvPr>
        </p:nvSpPr>
        <p:spPr>
          <a:xfrm>
            <a:off x="6096000" y="1399032"/>
            <a:ext cx="5501834" cy="4471416"/>
          </a:xfrm>
        </p:spPr>
        <p:txBody>
          <a:bodyPr anchor="ctr">
            <a:normAutofit/>
          </a:bodyPr>
          <a:lstStyle/>
          <a:p>
            <a:r>
              <a:rPr lang="en-GB" sz="2200" dirty="0">
                <a:solidFill>
                  <a:schemeClr val="bg1"/>
                </a:solidFill>
              </a:rPr>
              <a:t>Understand the objectives</a:t>
            </a:r>
          </a:p>
          <a:p>
            <a:r>
              <a:rPr lang="en-GB" sz="2200" dirty="0">
                <a:solidFill>
                  <a:schemeClr val="bg1"/>
                </a:solidFill>
              </a:rPr>
              <a:t>Establish your timeline</a:t>
            </a:r>
          </a:p>
          <a:p>
            <a:r>
              <a:rPr lang="en-GB" sz="2200" dirty="0">
                <a:solidFill>
                  <a:schemeClr val="bg1"/>
                </a:solidFill>
              </a:rPr>
              <a:t>Agree and manage your budget</a:t>
            </a:r>
          </a:p>
          <a:p>
            <a:r>
              <a:rPr lang="en-GB" sz="2200" dirty="0">
                <a:solidFill>
                  <a:schemeClr val="bg1"/>
                </a:solidFill>
              </a:rPr>
              <a:t>Selecting a venue</a:t>
            </a:r>
          </a:p>
          <a:p>
            <a:r>
              <a:rPr lang="en-GB" sz="2200" dirty="0">
                <a:solidFill>
                  <a:schemeClr val="bg1"/>
                </a:solidFill>
              </a:rPr>
              <a:t>Source &amp; manage suppliers</a:t>
            </a:r>
          </a:p>
          <a:p>
            <a:r>
              <a:rPr lang="en-GB" sz="2200" dirty="0">
                <a:solidFill>
                  <a:schemeClr val="bg1"/>
                </a:solidFill>
              </a:rPr>
              <a:t>Publicise your event…get your audience!</a:t>
            </a:r>
          </a:p>
          <a:p>
            <a:r>
              <a:rPr lang="en-GB" sz="2200" dirty="0">
                <a:solidFill>
                  <a:schemeClr val="bg1"/>
                </a:solidFill>
              </a:rPr>
              <a:t>Managing risk &amp; sustainability</a:t>
            </a:r>
          </a:p>
          <a:p>
            <a:endParaRPr lang="en-GB" sz="2200" dirty="0">
              <a:solidFill>
                <a:schemeClr val="bg1"/>
              </a:solidFill>
            </a:endParaRPr>
          </a:p>
          <a:p>
            <a:endParaRPr lang="en-GB" sz="2200" dirty="0">
              <a:solidFill>
                <a:schemeClr val="bg1"/>
              </a:solidFill>
            </a:endParaRPr>
          </a:p>
        </p:txBody>
      </p:sp>
      <p:sp>
        <p:nvSpPr>
          <p:cNvPr id="7" name="Rectangle 7"/>
          <p:cNvSpPr>
            <a:spLocks noChangeArrowheads="1"/>
          </p:cNvSpPr>
          <p:nvPr/>
        </p:nvSpPr>
        <p:spPr bwMode="auto">
          <a:xfrm>
            <a:off x="0" y="6627814"/>
            <a:ext cx="12192000" cy="230187"/>
          </a:xfrm>
          <a:prstGeom prst="rect">
            <a:avLst/>
          </a:prstGeom>
          <a:solidFill>
            <a:srgbClr val="FDE704"/>
          </a:solidFill>
          <a:ln>
            <a:noFill/>
          </a:ln>
          <a:effectLst>
            <a:outerShdw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defRPr/>
            </a:pPr>
            <a:endParaRPr lang="en-US" altLang="en-US" sz="1800">
              <a:solidFill>
                <a:srgbClr val="FFFFFF"/>
              </a:solidFill>
              <a:latin typeface="Calibri" pitchFamily="34" charset="0"/>
            </a:endParaRPr>
          </a:p>
        </p:txBody>
      </p:sp>
      <p:pic>
        <p:nvPicPr>
          <p:cNvPr id="5" name="Picture 4">
            <a:extLst>
              <a:ext uri="{FF2B5EF4-FFF2-40B4-BE49-F238E27FC236}">
                <a16:creationId xmlns:a16="http://schemas.microsoft.com/office/drawing/2014/main" id="{2ACD5BA2-F622-4C0B-8039-37941AE16B31}"/>
              </a:ext>
            </a:extLst>
          </p:cNvPr>
          <p:cNvPicPr>
            <a:picLocks noChangeAspect="1"/>
          </p:cNvPicPr>
          <p:nvPr/>
        </p:nvPicPr>
        <p:blipFill>
          <a:blip r:embed="rId3"/>
          <a:stretch>
            <a:fillRect/>
          </a:stretch>
        </p:blipFill>
        <p:spPr>
          <a:xfrm>
            <a:off x="8065411" y="114249"/>
            <a:ext cx="3810330" cy="585267"/>
          </a:xfrm>
          <a:prstGeom prst="rect">
            <a:avLst/>
          </a:prstGeom>
        </p:spPr>
      </p:pic>
    </p:spTree>
    <p:extLst>
      <p:ext uri="{BB962C8B-B14F-4D97-AF65-F5344CB8AC3E}">
        <p14:creationId xmlns:p14="http://schemas.microsoft.com/office/powerpoint/2010/main" val="99627636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8073D-DC87-41E7-837A-BD0EF7E1EE5E}"/>
              </a:ext>
            </a:extLst>
          </p:cNvPr>
          <p:cNvSpPr>
            <a:spLocks noGrp="1"/>
          </p:cNvSpPr>
          <p:nvPr>
            <p:ph type="title"/>
          </p:nvPr>
        </p:nvSpPr>
        <p:spPr>
          <a:xfrm>
            <a:off x="804673" y="1445494"/>
            <a:ext cx="3616856" cy="4376572"/>
          </a:xfrm>
        </p:spPr>
        <p:txBody>
          <a:bodyPr vert="horz" lIns="91440" tIns="45720" rIns="91440" bIns="45720" rtlCol="0" anchor="ctr">
            <a:normAutofit/>
          </a:bodyPr>
          <a:lstStyle/>
          <a:p>
            <a:pPr>
              <a:spcAft>
                <a:spcPts val="600"/>
              </a:spcAft>
            </a:pPr>
            <a:r>
              <a:rPr lang="en-GB" b="1" kern="1200" dirty="0">
                <a:latin typeface="+mj-lt"/>
                <a:ea typeface="+mj-ea"/>
                <a:cs typeface="+mj-cs"/>
              </a:rPr>
              <a:t>Understanding th</a:t>
            </a:r>
            <a:r>
              <a:rPr lang="en-GB" b="1" dirty="0"/>
              <a:t>e Objectives</a:t>
            </a:r>
            <a:br>
              <a:rPr lang="en-GB" b="1" kern="1200" dirty="0">
                <a:latin typeface="+mj-lt"/>
                <a:ea typeface="+mj-ea"/>
                <a:cs typeface="+mj-cs"/>
              </a:rPr>
            </a:br>
            <a:br>
              <a:rPr lang="en-GB" b="1" kern="1200" dirty="0">
                <a:latin typeface="+mj-lt"/>
                <a:ea typeface="+mj-ea"/>
                <a:cs typeface="+mj-cs"/>
              </a:rPr>
            </a:br>
            <a:br>
              <a:rPr lang="en-GB" b="1" kern="1200" dirty="0">
                <a:latin typeface="+mj-lt"/>
                <a:ea typeface="+mj-ea"/>
                <a:cs typeface="+mj-cs"/>
              </a:rPr>
            </a:br>
            <a:endParaRPr lang="en-US" b="1" kern="1200" dirty="0">
              <a:latin typeface="+mj-lt"/>
              <a:ea typeface="+mj-ea"/>
              <a:cs typeface="+mj-cs"/>
            </a:endParaRPr>
          </a:p>
        </p:txBody>
      </p:sp>
      <p:sp>
        <p:nvSpPr>
          <p:cNvPr id="12" name="Freeform: Shape 11">
            <a:extLst>
              <a:ext uri="{FF2B5EF4-FFF2-40B4-BE49-F238E27FC236}">
                <a16:creationId xmlns:a16="http://schemas.microsoft.com/office/drawing/2014/main" id="{DFF2AC85-FAA0-4844-813F-83C04D738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7636" y="0"/>
            <a:ext cx="7281316" cy="6858000"/>
          </a:xfrm>
          <a:custGeom>
            <a:avLst/>
            <a:gdLst>
              <a:gd name="connsiteX0" fmla="*/ 361354 w 7281316"/>
              <a:gd name="connsiteY0" fmla="*/ 0 h 6858000"/>
              <a:gd name="connsiteX1" fmla="*/ 7281316 w 7281316"/>
              <a:gd name="connsiteY1" fmla="*/ 0 h 6858000"/>
              <a:gd name="connsiteX2" fmla="*/ 7281316 w 7281316"/>
              <a:gd name="connsiteY2" fmla="*/ 6858000 h 6858000"/>
              <a:gd name="connsiteX3" fmla="*/ 696735 w 7281316"/>
              <a:gd name="connsiteY3" fmla="*/ 6858000 h 6858000"/>
              <a:gd name="connsiteX4" fmla="*/ 690849 w 7281316"/>
              <a:gd name="connsiteY4" fmla="*/ 6842426 h 6858000"/>
              <a:gd name="connsiteX5" fmla="*/ 335637 w 7281316"/>
              <a:gd name="connsiteY5" fmla="*/ 9472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1316" h="6858000">
                <a:moveTo>
                  <a:pt x="361354" y="0"/>
                </a:moveTo>
                <a:lnTo>
                  <a:pt x="7281316" y="0"/>
                </a:lnTo>
                <a:lnTo>
                  <a:pt x="7281316" y="6858000"/>
                </a:lnTo>
                <a:lnTo>
                  <a:pt x="696735" y="6858000"/>
                </a:lnTo>
                <a:lnTo>
                  <a:pt x="690849" y="6842426"/>
                </a:lnTo>
                <a:cubicBezTo>
                  <a:pt x="-65870" y="4704140"/>
                  <a:pt x="-226206" y="2374054"/>
                  <a:pt x="335637" y="9472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89CC0F1E-BAA2-47B1-8F83-7ECB9FD9E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89558" y="0"/>
            <a:ext cx="6999394" cy="6858000"/>
          </a:xfrm>
          <a:custGeom>
            <a:avLst/>
            <a:gdLst>
              <a:gd name="connsiteX0" fmla="*/ 6999394 w 6999394"/>
              <a:gd name="connsiteY0" fmla="*/ 0 h 6858000"/>
              <a:gd name="connsiteX1" fmla="*/ 6999394 w 6999394"/>
              <a:gd name="connsiteY1" fmla="*/ 6858000 h 6858000"/>
              <a:gd name="connsiteX2" fmla="*/ 717029 w 6999394"/>
              <a:gd name="connsiteY2" fmla="*/ 6858000 h 6858000"/>
              <a:gd name="connsiteX3" fmla="*/ 623642 w 6999394"/>
              <a:gd name="connsiteY3" fmla="*/ 6599363 h 6858000"/>
              <a:gd name="connsiteX4" fmla="*/ 319533 w 6999394"/>
              <a:gd name="connsiteY4" fmla="*/ 193787 h 6858000"/>
              <a:gd name="connsiteX5" fmla="*/ 371685 w 6999394"/>
              <a:gd name="connsiteY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9394" h="6858000">
                <a:moveTo>
                  <a:pt x="6999394" y="0"/>
                </a:moveTo>
                <a:lnTo>
                  <a:pt x="6999394" y="6858000"/>
                </a:lnTo>
                <a:lnTo>
                  <a:pt x="717029" y="6858000"/>
                </a:lnTo>
                <a:lnTo>
                  <a:pt x="623642" y="6599363"/>
                </a:lnTo>
                <a:cubicBezTo>
                  <a:pt x="-67685" y="4563346"/>
                  <a:pt x="-206622" y="2355719"/>
                  <a:pt x="319533" y="193787"/>
                </a:cubicBezTo>
                <a:lnTo>
                  <a:pt x="371685" y="1"/>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A6621D77-A1F4-4D06-A1B8-92EE5624B222}"/>
              </a:ext>
            </a:extLst>
          </p:cNvPr>
          <p:cNvSpPr>
            <a:spLocks noGrp="1"/>
          </p:cNvSpPr>
          <p:nvPr>
            <p:ph idx="1"/>
          </p:nvPr>
        </p:nvSpPr>
        <p:spPr>
          <a:xfrm>
            <a:off x="6096000" y="1399032"/>
            <a:ext cx="5501834" cy="4471416"/>
          </a:xfrm>
        </p:spPr>
        <p:txBody>
          <a:bodyPr anchor="ctr">
            <a:normAutofit/>
          </a:bodyPr>
          <a:lstStyle/>
          <a:p>
            <a:r>
              <a:rPr lang="en-GB" sz="2200" dirty="0">
                <a:solidFill>
                  <a:schemeClr val="bg1"/>
                </a:solidFill>
              </a:rPr>
              <a:t>What is the purpose of the event? </a:t>
            </a:r>
          </a:p>
          <a:p>
            <a:r>
              <a:rPr lang="en-GB" sz="2200" dirty="0">
                <a:solidFill>
                  <a:schemeClr val="bg1"/>
                </a:solidFill>
              </a:rPr>
              <a:t>What experience do we want people to have? </a:t>
            </a:r>
          </a:p>
          <a:p>
            <a:r>
              <a:rPr lang="en-GB" sz="2200" dirty="0">
                <a:solidFill>
                  <a:schemeClr val="bg1"/>
                </a:solidFill>
              </a:rPr>
              <a:t>Planning an event is impossible without clear objectives.</a:t>
            </a:r>
          </a:p>
          <a:p>
            <a:endParaRPr lang="en-GB" sz="2200" dirty="0">
              <a:solidFill>
                <a:schemeClr val="bg1"/>
              </a:solidFill>
            </a:endParaRPr>
          </a:p>
          <a:p>
            <a:pPr marL="0" indent="0">
              <a:buNone/>
            </a:pPr>
            <a:endParaRPr lang="en-GB" sz="2200" dirty="0">
              <a:solidFill>
                <a:schemeClr val="bg1"/>
              </a:solidFill>
            </a:endParaRPr>
          </a:p>
        </p:txBody>
      </p:sp>
      <p:sp>
        <p:nvSpPr>
          <p:cNvPr id="7" name="Rectangle 7"/>
          <p:cNvSpPr>
            <a:spLocks noChangeArrowheads="1"/>
          </p:cNvSpPr>
          <p:nvPr/>
        </p:nvSpPr>
        <p:spPr bwMode="auto">
          <a:xfrm>
            <a:off x="0" y="6627814"/>
            <a:ext cx="12192000" cy="230187"/>
          </a:xfrm>
          <a:prstGeom prst="rect">
            <a:avLst/>
          </a:prstGeom>
          <a:solidFill>
            <a:srgbClr val="FDE704"/>
          </a:solidFill>
          <a:ln>
            <a:noFill/>
          </a:ln>
          <a:effectLst>
            <a:outerShdw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defRPr/>
            </a:pPr>
            <a:endParaRPr lang="en-US" altLang="en-US" sz="1800">
              <a:solidFill>
                <a:srgbClr val="FFFFFF"/>
              </a:solidFill>
              <a:latin typeface="Calibri" pitchFamily="34" charset="0"/>
            </a:endParaRPr>
          </a:p>
        </p:txBody>
      </p:sp>
      <p:pic>
        <p:nvPicPr>
          <p:cNvPr id="5" name="Picture 4">
            <a:extLst>
              <a:ext uri="{FF2B5EF4-FFF2-40B4-BE49-F238E27FC236}">
                <a16:creationId xmlns:a16="http://schemas.microsoft.com/office/drawing/2014/main" id="{2ACD5BA2-F622-4C0B-8039-37941AE16B31}"/>
              </a:ext>
            </a:extLst>
          </p:cNvPr>
          <p:cNvPicPr>
            <a:picLocks noChangeAspect="1"/>
          </p:cNvPicPr>
          <p:nvPr/>
        </p:nvPicPr>
        <p:blipFill>
          <a:blip r:embed="rId3"/>
          <a:stretch>
            <a:fillRect/>
          </a:stretch>
        </p:blipFill>
        <p:spPr>
          <a:xfrm>
            <a:off x="8065411" y="114249"/>
            <a:ext cx="3810330" cy="585267"/>
          </a:xfrm>
          <a:prstGeom prst="rect">
            <a:avLst/>
          </a:prstGeom>
        </p:spPr>
      </p:pic>
      <p:pic>
        <p:nvPicPr>
          <p:cNvPr id="6" name="Picture 5" descr="A group of people in a room&#10;&#10;Description automatically generated with low confidence">
            <a:extLst>
              <a:ext uri="{FF2B5EF4-FFF2-40B4-BE49-F238E27FC236}">
                <a16:creationId xmlns:a16="http://schemas.microsoft.com/office/drawing/2014/main" id="{49DBA044-4928-43E4-BCA4-0BAFDA6705B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88571" y="4714194"/>
            <a:ext cx="2509263" cy="1675066"/>
          </a:xfrm>
          <a:prstGeom prst="rect">
            <a:avLst/>
          </a:prstGeom>
        </p:spPr>
      </p:pic>
    </p:spTree>
    <p:extLst>
      <p:ext uri="{BB962C8B-B14F-4D97-AF65-F5344CB8AC3E}">
        <p14:creationId xmlns:p14="http://schemas.microsoft.com/office/powerpoint/2010/main" val="85462995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8073D-DC87-41E7-837A-BD0EF7E1EE5E}"/>
              </a:ext>
            </a:extLst>
          </p:cNvPr>
          <p:cNvSpPr>
            <a:spLocks noGrp="1"/>
          </p:cNvSpPr>
          <p:nvPr>
            <p:ph type="title"/>
          </p:nvPr>
        </p:nvSpPr>
        <p:spPr>
          <a:xfrm>
            <a:off x="804673" y="1445494"/>
            <a:ext cx="3616856" cy="4376572"/>
          </a:xfrm>
        </p:spPr>
        <p:txBody>
          <a:bodyPr vert="horz" lIns="91440" tIns="45720" rIns="91440" bIns="45720" rtlCol="0" anchor="ctr">
            <a:normAutofit/>
          </a:bodyPr>
          <a:lstStyle/>
          <a:p>
            <a:pPr>
              <a:spcAft>
                <a:spcPts val="600"/>
              </a:spcAft>
            </a:pPr>
            <a:r>
              <a:rPr lang="en-GB" b="1" kern="1200" dirty="0">
                <a:latin typeface="+mj-lt"/>
                <a:ea typeface="+mj-ea"/>
                <a:cs typeface="+mj-cs"/>
              </a:rPr>
              <a:t>Establishing Timelines</a:t>
            </a:r>
            <a:br>
              <a:rPr lang="en-GB" b="1" kern="1200" dirty="0">
                <a:latin typeface="+mj-lt"/>
                <a:ea typeface="+mj-ea"/>
                <a:cs typeface="+mj-cs"/>
              </a:rPr>
            </a:br>
            <a:br>
              <a:rPr lang="en-GB" b="1" kern="1200" dirty="0">
                <a:latin typeface="+mj-lt"/>
                <a:ea typeface="+mj-ea"/>
                <a:cs typeface="+mj-cs"/>
              </a:rPr>
            </a:br>
            <a:br>
              <a:rPr lang="en-GB" b="1" kern="1200" dirty="0">
                <a:latin typeface="+mj-lt"/>
                <a:ea typeface="+mj-ea"/>
                <a:cs typeface="+mj-cs"/>
              </a:rPr>
            </a:br>
            <a:endParaRPr lang="en-US" b="1" kern="1200" dirty="0">
              <a:latin typeface="+mj-lt"/>
              <a:ea typeface="+mj-ea"/>
              <a:cs typeface="+mj-cs"/>
            </a:endParaRPr>
          </a:p>
        </p:txBody>
      </p:sp>
      <p:sp>
        <p:nvSpPr>
          <p:cNvPr id="12" name="Freeform: Shape 11">
            <a:extLst>
              <a:ext uri="{FF2B5EF4-FFF2-40B4-BE49-F238E27FC236}">
                <a16:creationId xmlns:a16="http://schemas.microsoft.com/office/drawing/2014/main" id="{DFF2AC85-FAA0-4844-813F-83C04D738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7636" y="0"/>
            <a:ext cx="7281316" cy="6858000"/>
          </a:xfrm>
          <a:custGeom>
            <a:avLst/>
            <a:gdLst>
              <a:gd name="connsiteX0" fmla="*/ 361354 w 7281316"/>
              <a:gd name="connsiteY0" fmla="*/ 0 h 6858000"/>
              <a:gd name="connsiteX1" fmla="*/ 7281316 w 7281316"/>
              <a:gd name="connsiteY1" fmla="*/ 0 h 6858000"/>
              <a:gd name="connsiteX2" fmla="*/ 7281316 w 7281316"/>
              <a:gd name="connsiteY2" fmla="*/ 6858000 h 6858000"/>
              <a:gd name="connsiteX3" fmla="*/ 696735 w 7281316"/>
              <a:gd name="connsiteY3" fmla="*/ 6858000 h 6858000"/>
              <a:gd name="connsiteX4" fmla="*/ 690849 w 7281316"/>
              <a:gd name="connsiteY4" fmla="*/ 6842426 h 6858000"/>
              <a:gd name="connsiteX5" fmla="*/ 335637 w 7281316"/>
              <a:gd name="connsiteY5" fmla="*/ 9472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81316" h="6858000">
                <a:moveTo>
                  <a:pt x="361354" y="0"/>
                </a:moveTo>
                <a:lnTo>
                  <a:pt x="7281316" y="0"/>
                </a:lnTo>
                <a:lnTo>
                  <a:pt x="7281316" y="6858000"/>
                </a:lnTo>
                <a:lnTo>
                  <a:pt x="696735" y="6858000"/>
                </a:lnTo>
                <a:lnTo>
                  <a:pt x="690849" y="6842426"/>
                </a:lnTo>
                <a:cubicBezTo>
                  <a:pt x="-65870" y="4704140"/>
                  <a:pt x="-226206" y="2374054"/>
                  <a:pt x="335637" y="9472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89CC0F1E-BAA2-47B1-8F83-7ECB9FD9E0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89558" y="0"/>
            <a:ext cx="6999394" cy="6858000"/>
          </a:xfrm>
          <a:custGeom>
            <a:avLst/>
            <a:gdLst>
              <a:gd name="connsiteX0" fmla="*/ 6999394 w 6999394"/>
              <a:gd name="connsiteY0" fmla="*/ 0 h 6858000"/>
              <a:gd name="connsiteX1" fmla="*/ 6999394 w 6999394"/>
              <a:gd name="connsiteY1" fmla="*/ 6858000 h 6858000"/>
              <a:gd name="connsiteX2" fmla="*/ 717029 w 6999394"/>
              <a:gd name="connsiteY2" fmla="*/ 6858000 h 6858000"/>
              <a:gd name="connsiteX3" fmla="*/ 623642 w 6999394"/>
              <a:gd name="connsiteY3" fmla="*/ 6599363 h 6858000"/>
              <a:gd name="connsiteX4" fmla="*/ 319533 w 6999394"/>
              <a:gd name="connsiteY4" fmla="*/ 193787 h 6858000"/>
              <a:gd name="connsiteX5" fmla="*/ 371685 w 6999394"/>
              <a:gd name="connsiteY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99394" h="6858000">
                <a:moveTo>
                  <a:pt x="6999394" y="0"/>
                </a:moveTo>
                <a:lnTo>
                  <a:pt x="6999394" y="6858000"/>
                </a:lnTo>
                <a:lnTo>
                  <a:pt x="717029" y="6858000"/>
                </a:lnTo>
                <a:lnTo>
                  <a:pt x="623642" y="6599363"/>
                </a:lnTo>
                <a:cubicBezTo>
                  <a:pt x="-67685" y="4563346"/>
                  <a:pt x="-206622" y="2355719"/>
                  <a:pt x="319533" y="193787"/>
                </a:cubicBezTo>
                <a:lnTo>
                  <a:pt x="371685" y="1"/>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A6621D77-A1F4-4D06-A1B8-92EE5624B222}"/>
              </a:ext>
            </a:extLst>
          </p:cNvPr>
          <p:cNvSpPr>
            <a:spLocks noGrp="1"/>
          </p:cNvSpPr>
          <p:nvPr>
            <p:ph idx="1"/>
          </p:nvPr>
        </p:nvSpPr>
        <p:spPr>
          <a:xfrm>
            <a:off x="6096000" y="1399032"/>
            <a:ext cx="5501834" cy="4471416"/>
          </a:xfrm>
        </p:spPr>
        <p:txBody>
          <a:bodyPr anchor="ctr">
            <a:normAutofit/>
          </a:bodyPr>
          <a:lstStyle/>
          <a:p>
            <a:r>
              <a:rPr lang="en-GB" sz="2200" dirty="0">
                <a:solidFill>
                  <a:schemeClr val="bg1"/>
                </a:solidFill>
              </a:rPr>
              <a:t>Determining what has to happen and when.</a:t>
            </a:r>
          </a:p>
          <a:p>
            <a:r>
              <a:rPr lang="en-GB" sz="2200" dirty="0">
                <a:solidFill>
                  <a:schemeClr val="bg1"/>
                </a:solidFill>
              </a:rPr>
              <a:t>Time management</a:t>
            </a:r>
          </a:p>
          <a:p>
            <a:r>
              <a:rPr lang="en-GB" sz="2200" dirty="0">
                <a:solidFill>
                  <a:schemeClr val="bg1"/>
                </a:solidFill>
              </a:rPr>
              <a:t>Scheduling </a:t>
            </a:r>
          </a:p>
          <a:p>
            <a:r>
              <a:rPr lang="en-GB" sz="2200" dirty="0">
                <a:solidFill>
                  <a:schemeClr val="bg1"/>
                </a:solidFill>
              </a:rPr>
              <a:t>Co-ordination of other people’s activity – such as catering, digital and technological set up and venue preparation.</a:t>
            </a:r>
          </a:p>
        </p:txBody>
      </p:sp>
      <p:sp>
        <p:nvSpPr>
          <p:cNvPr id="7" name="Rectangle 7"/>
          <p:cNvSpPr>
            <a:spLocks noChangeArrowheads="1"/>
          </p:cNvSpPr>
          <p:nvPr/>
        </p:nvSpPr>
        <p:spPr bwMode="auto">
          <a:xfrm>
            <a:off x="0" y="6627814"/>
            <a:ext cx="12192000" cy="230187"/>
          </a:xfrm>
          <a:prstGeom prst="rect">
            <a:avLst/>
          </a:prstGeom>
          <a:solidFill>
            <a:srgbClr val="FDE704"/>
          </a:solidFill>
          <a:ln>
            <a:noFill/>
          </a:ln>
          <a:effectLst>
            <a:outerShdw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defRPr/>
            </a:pPr>
            <a:endParaRPr lang="en-US" altLang="en-US" sz="1800">
              <a:solidFill>
                <a:srgbClr val="FFFFFF"/>
              </a:solidFill>
              <a:latin typeface="Calibri" pitchFamily="34" charset="0"/>
            </a:endParaRPr>
          </a:p>
        </p:txBody>
      </p:sp>
      <p:pic>
        <p:nvPicPr>
          <p:cNvPr id="5" name="Picture 4">
            <a:extLst>
              <a:ext uri="{FF2B5EF4-FFF2-40B4-BE49-F238E27FC236}">
                <a16:creationId xmlns:a16="http://schemas.microsoft.com/office/drawing/2014/main" id="{2ACD5BA2-F622-4C0B-8039-37941AE16B31}"/>
              </a:ext>
            </a:extLst>
          </p:cNvPr>
          <p:cNvPicPr>
            <a:picLocks noChangeAspect="1"/>
          </p:cNvPicPr>
          <p:nvPr/>
        </p:nvPicPr>
        <p:blipFill>
          <a:blip r:embed="rId3"/>
          <a:stretch>
            <a:fillRect/>
          </a:stretch>
        </p:blipFill>
        <p:spPr>
          <a:xfrm>
            <a:off x="8065411" y="114249"/>
            <a:ext cx="3810330" cy="585267"/>
          </a:xfrm>
          <a:prstGeom prst="rect">
            <a:avLst/>
          </a:prstGeom>
        </p:spPr>
      </p:pic>
    </p:spTree>
    <p:extLst>
      <p:ext uri="{BB962C8B-B14F-4D97-AF65-F5344CB8AC3E}">
        <p14:creationId xmlns:p14="http://schemas.microsoft.com/office/powerpoint/2010/main" val="345267488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15497</TotalTime>
  <Words>751</Words>
  <Application>Microsoft Office PowerPoint</Application>
  <PresentationFormat>Widescreen</PresentationFormat>
  <Paragraphs>112</Paragraphs>
  <Slides>18</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Calibri Light</vt:lpstr>
      <vt:lpstr>Office Theme</vt:lpstr>
      <vt:lpstr> Sally Ralston, Community Involvement Manager, Merseyrail</vt:lpstr>
      <vt:lpstr>Event Management</vt:lpstr>
      <vt:lpstr>What is event management or planning? </vt:lpstr>
      <vt:lpstr>What is an event?</vt:lpstr>
      <vt:lpstr>Merseyrail Events</vt:lpstr>
      <vt:lpstr>How do you do it?  </vt:lpstr>
      <vt:lpstr>What tools should you use to make your life easier?   </vt:lpstr>
      <vt:lpstr>Understanding the Objectives   </vt:lpstr>
      <vt:lpstr>Establishing Timelines   </vt:lpstr>
      <vt:lpstr>Managing Budgets   </vt:lpstr>
      <vt:lpstr>Selecting a Venue   </vt:lpstr>
      <vt:lpstr>Sourcing &amp; Managing Suppliers   </vt:lpstr>
      <vt:lpstr>Marketing, PR &amp; Communication   </vt:lpstr>
      <vt:lpstr>Managing Risk &amp; Thinking Sustainably   </vt:lpstr>
      <vt:lpstr> And when it is over?  </vt:lpstr>
      <vt:lpstr> Developing Your Skills  </vt:lpstr>
      <vt:lpstr>Remember….  </vt:lpstr>
      <vt:lpstr>Any Questions?</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Sally Ralston</dc:creator>
  <cp:lastModifiedBy>Sally Ralston</cp:lastModifiedBy>
  <cp:revision>143</cp:revision>
  <cp:lastPrinted>2019-06-06T12:00:55Z</cp:lastPrinted>
  <dcterms:created xsi:type="dcterms:W3CDTF">2017-01-16T16:15:31Z</dcterms:created>
  <dcterms:modified xsi:type="dcterms:W3CDTF">2021-06-29T09:42:41Z</dcterms:modified>
</cp:coreProperties>
</file>