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Loughlin, Jayne" initials="MJ" lastIdx="2" clrIdx="0">
    <p:extLst>
      <p:ext uri="{19B8F6BF-5375-455C-9EA6-DF929625EA0E}">
        <p15:presenceInfo xmlns:p15="http://schemas.microsoft.com/office/powerpoint/2012/main" userId="S::jayne.mcloughlin@liverpoolcityregion-ca.gov.uk::fb903f5b-aea5-4fb9-a5d1-83451310f92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1C2468-ED8E-4ACA-91CB-ACA789B2EF95}" v="1" dt="2022-07-04T10:59:36.1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8471C-59C5-4FA8-AD1B-CCADC5890142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21383-EE11-49AC-9B97-6DC7F99E9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22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E3111-45EC-4533-A242-D79BD15232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904905-1AA4-422A-93F4-AD7E8004E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501E-D29D-4A16-8DFB-E7832C0EA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07563-2828-4494-B14B-45D20371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5EA2C-1E1F-477A-91B2-064536F3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787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AB16A-D121-4A6C-A516-F1E38243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9B79FA-F229-44C5-87A1-323E39449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70479-146C-40F5-BEA9-39F9DD5EF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43A83-E417-4DA4-9F1A-5F29E896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78C3B-7B37-4540-9D65-31A683EE9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357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DE1047-9C5A-4774-8C1C-D7DB5886C6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388C12-5EBC-4983-B8EC-120F9B28C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2B938-AD03-426C-83A6-51445A43A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42F3E-1DE1-4F15-A75D-D0DA37D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A2A2CB-6A30-46E7-B89B-43EDD2079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19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EB613-36A4-41A2-A366-9382AF925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69FF2-73E8-497F-BEFB-48D879AA3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44B56-BDD1-4EA9-B8A3-BBB395DF1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9E69B3-684B-4BF2-9989-104CFE339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B2D54-38AB-48E4-ACF7-8430ACF3F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90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BC674-B567-4921-AA7E-CC2C98F9C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EB308-E3D3-47BF-9B87-73DF71EF4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0F92C-78BE-4D83-A98C-BA339A955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9F57A-300A-41C6-8AC4-B25E11DC0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F184D-817A-452F-BB91-BDCCBCD9D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05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1D2CA-2C7A-4D7D-AD63-CDB7D72AF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DF5E2-4248-46D4-A431-F684745C41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76AD0-9CED-45A3-9FD7-38512A1BF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2FD613-3CDE-4225-99E0-5CD783F42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F7135-25BA-4619-B3FE-8036BE99E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D95DC4-F9E3-47BF-8DC8-D34E0BE99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591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981C-5265-4B9F-AE25-34FD23D20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9F56E-E627-4D45-97EC-CFCA361FC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DBBF47-D846-4FA1-9CD8-E082296818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8641D-0AFB-4631-BD65-9CC8DD435D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F3E04C-F5AA-4AD3-ABF8-C470ECD80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5BC263-19EF-4A98-86C6-82735F869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DCD248-D27A-41C8-9D83-B1B185005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5EF9AE-20D9-4B3F-9ECD-437D3F69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39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C7F8-2324-42FD-9364-F8B3AC4A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AB1C27-6E25-42C4-9C51-C50C23392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478E4F-9B27-4E6B-8BA9-244457223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0FD0CA-34CA-4A56-973A-43F9DEEBB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54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35403C-74E7-4A55-AA81-9A1066C0C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035D04-2933-4134-87FB-E6D1798D2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E88E3-408B-4D98-9F0E-A84081EA3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62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EFF90-2608-44E2-ACF9-D5BF8CABC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E63F0-3FFB-47A4-9F4F-0342043DD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B8201F-1800-49F9-9916-B6F137B69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44EED7-BF01-4B9B-AB84-DA202C172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0419D0-124C-48A1-B85D-6572D192F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69569-BBE2-446D-B982-5CC9E9E6B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70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94359-09F4-425E-A037-CD7F42ABD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ECAECF-E4A1-4205-8FFA-CC4392879D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5A92F2-A5B4-4F96-A55D-67DB5F2677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82B37-502F-4E2B-8BF3-CE2EC2552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AF2DD-A496-4107-BA89-B7F4843CD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EAC54-E15C-4536-B7AA-CA3569608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32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E495D-7A6C-43B8-9E1D-C156A3ABF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C9F852-D50B-4FCC-A170-911FCD13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62FF36-62E7-4450-B15A-A33C56E626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B45AC-4BFB-4AD8-9D3B-1C303F0D6D6E}" type="datetimeFigureOut">
              <a:rPr lang="en-GB" smtClean="0"/>
              <a:t>17/08/2022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AA823-A1A9-4050-B9C4-2B993A7BDF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AC8DD-37F1-45BA-85D0-DBA58B2A99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1FD1D-AC15-4968-9E3E-BBA2C6BFA1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791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9B59D-4CD8-49CA-B704-977AAB7318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en-GB" sz="5400" b="1"/>
              <a:t>CRO’s Survey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3A20E-8214-4A9B-8205-3012A07A1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en-GB" sz="2000" b="1"/>
              <a:t>The Results Are In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133580A8-8E3B-46CA-BAB2-7330B845EA4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49567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BBA5B80-3FFE-4938-8DF0-B338509DA891}"/>
              </a:ext>
            </a:extLst>
          </p:cNvPr>
          <p:cNvSpPr/>
          <p:nvPr/>
        </p:nvSpPr>
        <p:spPr>
          <a:xfrm>
            <a:off x="63552" y="4706541"/>
            <a:ext cx="2802131" cy="200263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Produce the Annual Plan for Board approval and ensure its delivery, with regular reports.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4533C24-BFEF-4092-B5D7-3BF314612A59}"/>
              </a:ext>
            </a:extLst>
          </p:cNvPr>
          <p:cNvSpPr/>
          <p:nvPr/>
        </p:nvSpPr>
        <p:spPr>
          <a:xfrm>
            <a:off x="2308028" y="0"/>
            <a:ext cx="2595563" cy="219074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Identify future opportunities for development of passengers, services and facilities. 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937C0E-6053-4BE0-8A41-8A617374DC44}"/>
              </a:ext>
            </a:extLst>
          </p:cNvPr>
          <p:cNvSpPr/>
          <p:nvPr/>
        </p:nvSpPr>
        <p:spPr>
          <a:xfrm>
            <a:off x="5711197" y="4783932"/>
            <a:ext cx="1730054" cy="192524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Ensure all Health and Safety compliances are adhered to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838858C-A613-465D-805F-947BC4992855}"/>
              </a:ext>
            </a:extLst>
          </p:cNvPr>
          <p:cNvSpPr/>
          <p:nvPr/>
        </p:nvSpPr>
        <p:spPr>
          <a:xfrm>
            <a:off x="575154" y="2238374"/>
            <a:ext cx="2802132" cy="264795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/>
              <a:t>Oversee the company’s marketing and promotions, identify opportunity and measure effectiveness.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B9B3FD3-E467-4211-8324-46F888C8BB8B}"/>
              </a:ext>
            </a:extLst>
          </p:cNvPr>
          <p:cNvSpPr/>
          <p:nvPr/>
        </p:nvSpPr>
        <p:spPr>
          <a:xfrm>
            <a:off x="5162923" y="2082400"/>
            <a:ext cx="3036089" cy="237053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Identify, plan and manage Projects including funding streams for project delivery – including short, medium and long terms objectives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AC53C50-B469-4D11-8D2C-65783066A024}"/>
              </a:ext>
            </a:extLst>
          </p:cNvPr>
          <p:cNvSpPr/>
          <p:nvPr/>
        </p:nvSpPr>
        <p:spPr>
          <a:xfrm>
            <a:off x="31552" y="0"/>
            <a:ext cx="2595563" cy="250507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Overall management of 18 staff including contracts, payroll, holiday, sick, disputes, training.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07ED1C-9431-40DD-BFAA-6D84F073D875}"/>
              </a:ext>
            </a:extLst>
          </p:cNvPr>
          <p:cNvSpPr/>
          <p:nvPr/>
        </p:nvSpPr>
        <p:spPr>
          <a:xfrm>
            <a:off x="4147765" y="3895726"/>
            <a:ext cx="1900825" cy="200263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Ensure the Board has regular financial reports and updates. </a:t>
            </a:r>
          </a:p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CC31DC-E5F9-40F5-9DE7-7FF98162966B}"/>
              </a:ext>
            </a:extLst>
          </p:cNvPr>
          <p:cNvSpPr/>
          <p:nvPr/>
        </p:nvSpPr>
        <p:spPr>
          <a:xfrm>
            <a:off x="7918386" y="2190749"/>
            <a:ext cx="2721767" cy="186927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/>
              <a:t>Ensure the effective delivery of our service level commitment with Northern.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DDD7EC-1102-4E6A-8E03-FD35981BC5D3}"/>
              </a:ext>
            </a:extLst>
          </p:cNvPr>
          <p:cNvSpPr/>
          <p:nvPr/>
        </p:nvSpPr>
        <p:spPr>
          <a:xfrm>
            <a:off x="6964923" y="4073723"/>
            <a:ext cx="1900825" cy="164663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Maintain company utilities and review annually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DD98F96-0F84-4E5C-B353-1EE7D87D3C9D}"/>
              </a:ext>
            </a:extLst>
          </p:cNvPr>
          <p:cNvSpPr/>
          <p:nvPr/>
        </p:nvSpPr>
        <p:spPr>
          <a:xfrm>
            <a:off x="2519364" y="4073129"/>
            <a:ext cx="1909751" cy="192524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Respond to industry consultations as required by the Board.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C3A56E8-51FE-4546-A614-52DD0FAB1510}"/>
              </a:ext>
            </a:extLst>
          </p:cNvPr>
          <p:cNvSpPr/>
          <p:nvPr/>
        </p:nvSpPr>
        <p:spPr>
          <a:xfrm>
            <a:off x="10056013" y="1252537"/>
            <a:ext cx="2119312" cy="24050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Work with the Board and Chairman to deliver the company’s strategy for the line and stations.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A200A66-3736-4EF2-8E6D-62923C28CF3E}"/>
              </a:ext>
            </a:extLst>
          </p:cNvPr>
          <p:cNvSpPr/>
          <p:nvPr/>
        </p:nvSpPr>
        <p:spPr>
          <a:xfrm>
            <a:off x="4458299" y="51792"/>
            <a:ext cx="2721768" cy="191928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Maintain and develop a positive working relationship with all stakeholders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9FFCF0C-426B-4F84-8F0D-F69147936B67}"/>
              </a:ext>
            </a:extLst>
          </p:cNvPr>
          <p:cNvSpPr/>
          <p:nvPr/>
        </p:nvSpPr>
        <p:spPr>
          <a:xfrm>
            <a:off x="6689228" y="0"/>
            <a:ext cx="3635872" cy="24050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Develop, agree and deliver a yearly budget with the board to meet business needs and to ensure the most efficient use of resources. Prepare quarterly updates for Board.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3164052-D33D-4DAC-8C37-822FBF79350D}"/>
              </a:ext>
            </a:extLst>
          </p:cNvPr>
          <p:cNvSpPr/>
          <p:nvPr/>
        </p:nvSpPr>
        <p:spPr>
          <a:xfrm>
            <a:off x="9883972" y="17858"/>
            <a:ext cx="2176460" cy="1400175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Set objectives for other staff under your control. 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30395E8-CE84-469E-935F-F1BDC2822532}"/>
              </a:ext>
            </a:extLst>
          </p:cNvPr>
          <p:cNvSpPr/>
          <p:nvPr/>
        </p:nvSpPr>
        <p:spPr>
          <a:xfrm>
            <a:off x="2446590" y="1972866"/>
            <a:ext cx="3305178" cy="192286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/>
              <a:t>Responsible for the health, safety, development and welfare of all staff within the posts remit.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914C11A-7C17-4A7D-A2E8-33231E9B0AA3}"/>
              </a:ext>
            </a:extLst>
          </p:cNvPr>
          <p:cNvSpPr/>
          <p:nvPr/>
        </p:nvSpPr>
        <p:spPr>
          <a:xfrm>
            <a:off x="8357584" y="3996929"/>
            <a:ext cx="3702848" cy="284321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/>
              <a:t>Implement sales and retail monitoring at Development Company outlets to ensure the delivery of a high-quality service through quality commercial products and motivated customer orientated staff. </a:t>
            </a:r>
          </a:p>
        </p:txBody>
      </p:sp>
    </p:spTree>
    <p:extLst>
      <p:ext uri="{BB962C8B-B14F-4D97-AF65-F5344CB8AC3E}">
        <p14:creationId xmlns:p14="http://schemas.microsoft.com/office/powerpoint/2010/main" val="451691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F8C6D13-D529-4718-9D62-CA84AAAF5891}"/>
              </a:ext>
            </a:extLst>
          </p:cNvPr>
          <p:cNvSpPr/>
          <p:nvPr/>
        </p:nvSpPr>
        <p:spPr>
          <a:xfrm>
            <a:off x="2095499" y="2117527"/>
            <a:ext cx="2209800" cy="18002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Rail Safety Education programme development and delivery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1FF9A58-240B-4A28-AFBD-6ABEE9CB3464}"/>
              </a:ext>
            </a:extLst>
          </p:cNvPr>
          <p:cNvSpPr/>
          <p:nvPr/>
        </p:nvSpPr>
        <p:spPr>
          <a:xfrm>
            <a:off x="7348535" y="85726"/>
            <a:ext cx="3538538" cy="245745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Social media, website content and updating, press releases (with support from council)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B29A63D-F60D-4F29-92DD-AF31F0DD6F43}"/>
              </a:ext>
            </a:extLst>
          </p:cNvPr>
          <p:cNvSpPr/>
          <p:nvPr/>
        </p:nvSpPr>
        <p:spPr>
          <a:xfrm>
            <a:off x="3995734" y="2031208"/>
            <a:ext cx="2038351" cy="165735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Providing metric reports to the steering group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6A0C054-1E41-4804-B852-116060BDAD82}"/>
              </a:ext>
            </a:extLst>
          </p:cNvPr>
          <p:cNvSpPr/>
          <p:nvPr/>
        </p:nvSpPr>
        <p:spPr>
          <a:xfrm>
            <a:off x="9486898" y="1876425"/>
            <a:ext cx="1857377" cy="165735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Writing project reports and annual reports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42ECE7C-3C8C-4E4D-A576-A6DA6C242882}"/>
              </a:ext>
            </a:extLst>
          </p:cNvPr>
          <p:cNvSpPr/>
          <p:nvPr/>
        </p:nvSpPr>
        <p:spPr>
          <a:xfrm>
            <a:off x="1714499" y="392906"/>
            <a:ext cx="2362199" cy="191452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Community engagement – with station adoption groups and on a wider scale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13E2BDA-69F7-4D04-BE0E-DE97C0D17612}"/>
              </a:ext>
            </a:extLst>
          </p:cNvPr>
          <p:cNvSpPr/>
          <p:nvPr/>
        </p:nvSpPr>
        <p:spPr>
          <a:xfrm>
            <a:off x="3495671" y="3533776"/>
            <a:ext cx="1905000" cy="143827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Writing applications for funding bids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09B9975-68E6-4D2E-A49F-53E9C3A200D6}"/>
              </a:ext>
            </a:extLst>
          </p:cNvPr>
          <p:cNvSpPr/>
          <p:nvPr/>
        </p:nvSpPr>
        <p:spPr>
          <a:xfrm>
            <a:off x="5667373" y="1960961"/>
            <a:ext cx="2362199" cy="190976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Promotion of the CRP and reaching out to potential project partners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EB2EFD2-BC05-4E5E-BD20-E40C0719FA45}"/>
              </a:ext>
            </a:extLst>
          </p:cNvPr>
          <p:cNvSpPr/>
          <p:nvPr/>
        </p:nvSpPr>
        <p:spPr>
          <a:xfrm>
            <a:off x="7665242" y="2031208"/>
            <a:ext cx="2047876" cy="12573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Project management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737789-BDFA-4351-84D9-BD50BA130F92}"/>
              </a:ext>
            </a:extLst>
          </p:cNvPr>
          <p:cNvSpPr/>
          <p:nvPr/>
        </p:nvSpPr>
        <p:spPr>
          <a:xfrm>
            <a:off x="7484268" y="3051574"/>
            <a:ext cx="1657350" cy="143827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Organising and delivering events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412BE91-2CE4-4506-9D1F-135FDD2E8AF7}"/>
              </a:ext>
            </a:extLst>
          </p:cNvPr>
          <p:cNvSpPr/>
          <p:nvPr/>
        </p:nvSpPr>
        <p:spPr>
          <a:xfrm>
            <a:off x="3852862" y="392906"/>
            <a:ext cx="2362199" cy="177165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Creating financial reports and budgets for steering group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A17864-767C-4E94-BEC5-0ABF4B0D93C2}"/>
              </a:ext>
            </a:extLst>
          </p:cNvPr>
          <p:cNvSpPr/>
          <p:nvPr/>
        </p:nvSpPr>
        <p:spPr>
          <a:xfrm>
            <a:off x="6024561" y="511968"/>
            <a:ext cx="1866901" cy="15335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Developing project ideas</a:t>
            </a:r>
          </a:p>
        </p:txBody>
      </p:sp>
    </p:spTree>
    <p:extLst>
      <p:ext uri="{BB962C8B-B14F-4D97-AF65-F5344CB8AC3E}">
        <p14:creationId xmlns:p14="http://schemas.microsoft.com/office/powerpoint/2010/main" val="3314488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F7406-B291-4CC5-06AD-E8BDC3163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Positives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6C760-53A4-6415-B0ED-D4188E1B26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Wages similar across partnerships all in the region of £25k-£30K based on full time wages </a:t>
            </a:r>
          </a:p>
          <a:p>
            <a:r>
              <a:rPr lang="en-GB" dirty="0"/>
              <a:t>T&amp;Cs generally good with a good holiday entitlement </a:t>
            </a:r>
          </a:p>
          <a:p>
            <a:r>
              <a:rPr lang="en-GB" dirty="0"/>
              <a:t>All given sick, holiday and TOIL</a:t>
            </a:r>
          </a:p>
          <a:p>
            <a:r>
              <a:rPr lang="en-GB" dirty="0"/>
              <a:t>Most have annual reviews and dedicated line managers</a:t>
            </a:r>
          </a:p>
          <a:p>
            <a:r>
              <a:rPr lang="en-GB" dirty="0"/>
              <a:t>Training in general was classed as being very good or fairly good.</a:t>
            </a:r>
          </a:p>
          <a:p>
            <a:r>
              <a:rPr lang="en-GB" dirty="0"/>
              <a:t>No immediate areas of concern or red flags </a:t>
            </a:r>
          </a:p>
        </p:txBody>
      </p:sp>
    </p:spTree>
    <p:extLst>
      <p:ext uri="{BB962C8B-B14F-4D97-AF65-F5344CB8AC3E}">
        <p14:creationId xmlns:p14="http://schemas.microsoft.com/office/powerpoint/2010/main" val="1453150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54AC4-19E9-E8C6-48B8-82627AD6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Room for Improvements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317D0-0214-28F3-9DAE-4B7BDB038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Those who did not all felt comfortable raising concerns at partnership meetings</a:t>
            </a:r>
          </a:p>
          <a:p>
            <a:r>
              <a:rPr lang="en-GB" dirty="0"/>
              <a:t>5 of the 7 respondents responded by saying only ‘sometimes’ they are given adequate time to complete tasks- important because of </a:t>
            </a:r>
            <a:r>
              <a:rPr lang="en-GB"/>
              <a:t>timescales in post</a:t>
            </a:r>
            <a:endParaRPr lang="en-GB" dirty="0"/>
          </a:p>
          <a:p>
            <a:r>
              <a:rPr lang="en-GB" dirty="0"/>
              <a:t>Some not given clarity on work tasks- important because of timescales in post</a:t>
            </a:r>
          </a:p>
          <a:p>
            <a:r>
              <a:rPr lang="en-GB" dirty="0"/>
              <a:t>One CRO does not have reviews or a HR function for support</a:t>
            </a:r>
          </a:p>
          <a:p>
            <a:r>
              <a:rPr lang="en-GB" dirty="0"/>
              <a:t>Training for new tasks was not available to some</a:t>
            </a:r>
          </a:p>
        </p:txBody>
      </p:sp>
    </p:spTree>
    <p:extLst>
      <p:ext uri="{BB962C8B-B14F-4D97-AF65-F5344CB8AC3E}">
        <p14:creationId xmlns:p14="http://schemas.microsoft.com/office/powerpoint/2010/main" val="730228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A20A3-2A0A-B0E7-037C-431BCB702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steps-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6C245-9035-107C-DC27-9C161FCEB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Relaunch code of Conduct to emphasise its importance and adherence</a:t>
            </a:r>
          </a:p>
          <a:p>
            <a:r>
              <a:rPr lang="en-GB" dirty="0"/>
              <a:t>Further survey work was thought to be a good idea</a:t>
            </a:r>
          </a:p>
          <a:p>
            <a:r>
              <a:rPr lang="en-GB" dirty="0"/>
              <a:t>Further analysis needed to examine expectations between part and full time roles </a:t>
            </a:r>
          </a:p>
          <a:p>
            <a:r>
              <a:rPr lang="en-GB" dirty="0"/>
              <a:t>Gap in evidence. Work with partners to  identify hosts other than LAs. Compare T&amp;Cs, development opportunities and costs for hosting CROs.</a:t>
            </a:r>
          </a:p>
          <a:p>
            <a:r>
              <a:rPr lang="en-GB" dirty="0"/>
              <a:t>Would welcome support, advice and guidance from `the board with next steps. </a:t>
            </a:r>
          </a:p>
          <a:p>
            <a:r>
              <a:rPr lang="en-GB" dirty="0"/>
              <a:t>Suggest exit interviews are conducted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143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3C1C9E9-5186-4C81-914C-D4DE7E022A61}"/>
              </a:ext>
            </a:extLst>
          </p:cNvPr>
          <p:cNvSpPr txBox="1"/>
          <p:nvPr/>
        </p:nvSpPr>
        <p:spPr>
          <a:xfrm>
            <a:off x="1447801" y="968829"/>
            <a:ext cx="9525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en-GB" sz="4000" dirty="0"/>
              <a:t>Variations, if any in roles between CRO’s.</a:t>
            </a:r>
          </a:p>
          <a:p>
            <a:pPr marL="742950" lvl="0" indent="-742950">
              <a:buFont typeface="+mj-lt"/>
              <a:buAutoNum type="arabicPeriod"/>
            </a:pPr>
            <a:r>
              <a:rPr lang="en-GB" sz="4000" dirty="0"/>
              <a:t>Expectations of CRO’s by Community Rail Partnerships and funding bodies. </a:t>
            </a:r>
          </a:p>
          <a:p>
            <a:pPr marL="742950" lvl="0" indent="-742950">
              <a:buFont typeface="+mj-lt"/>
              <a:buAutoNum type="arabicPeriod"/>
            </a:pPr>
            <a:r>
              <a:rPr lang="en-GB" sz="4000" dirty="0"/>
              <a:t>Details of CRO’s terms and conditions of employment, whether in full time, part time or job share positions.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6C4708-FE4D-4E45-8EEA-7C238F2C8C7B}"/>
              </a:ext>
            </a:extLst>
          </p:cNvPr>
          <p:cNvSpPr txBox="1"/>
          <p:nvPr/>
        </p:nvSpPr>
        <p:spPr>
          <a:xfrm>
            <a:off x="1447800" y="209550"/>
            <a:ext cx="8893628" cy="8309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B050"/>
                </a:solidFill>
              </a:rPr>
              <a:t>What we </a:t>
            </a:r>
            <a:r>
              <a:rPr lang="en-GB" sz="4000" b="1" dirty="0">
                <a:solidFill>
                  <a:srgbClr val="00B050"/>
                </a:solidFill>
              </a:rPr>
              <a:t>wanted</a:t>
            </a:r>
            <a:r>
              <a:rPr lang="en-GB" sz="4800" b="1" dirty="0">
                <a:solidFill>
                  <a:srgbClr val="00B050"/>
                </a:solidFill>
              </a:rPr>
              <a:t> to find out!!!</a:t>
            </a:r>
          </a:p>
        </p:txBody>
      </p:sp>
    </p:spTree>
    <p:extLst>
      <p:ext uri="{BB962C8B-B14F-4D97-AF65-F5344CB8AC3E}">
        <p14:creationId xmlns:p14="http://schemas.microsoft.com/office/powerpoint/2010/main" val="3415789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DD9211-5DF1-4875-82E4-21F4AE7E2231}"/>
              </a:ext>
            </a:extLst>
          </p:cNvPr>
          <p:cNvSpPr txBox="1"/>
          <p:nvPr/>
        </p:nvSpPr>
        <p:spPr>
          <a:xfrm>
            <a:off x="1438275" y="542925"/>
            <a:ext cx="9563100" cy="707886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How we Delivered the Survey to our CRO’s.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90C8F5-6035-4871-B630-9356F4592C37}"/>
              </a:ext>
            </a:extLst>
          </p:cNvPr>
          <p:cNvSpPr txBox="1"/>
          <p:nvPr/>
        </p:nvSpPr>
        <p:spPr>
          <a:xfrm>
            <a:off x="1466850" y="1981200"/>
            <a:ext cx="89820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4000" dirty="0"/>
              <a:t>We advertised on CRN website.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4000" dirty="0"/>
              <a:t>We Tweeted from our WiCR account.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4000" dirty="0"/>
              <a:t>Included it in our Eblast.</a:t>
            </a:r>
          </a:p>
        </p:txBody>
      </p:sp>
    </p:spTree>
    <p:extLst>
      <p:ext uri="{BB962C8B-B14F-4D97-AF65-F5344CB8AC3E}">
        <p14:creationId xmlns:p14="http://schemas.microsoft.com/office/powerpoint/2010/main" val="3102742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41A8F0-ABBE-4BDB-B537-27CD1C20F141}"/>
              </a:ext>
            </a:extLst>
          </p:cNvPr>
          <p:cNvSpPr txBox="1"/>
          <p:nvPr/>
        </p:nvSpPr>
        <p:spPr>
          <a:xfrm>
            <a:off x="1190625" y="523875"/>
            <a:ext cx="96488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400" dirty="0">
                <a:solidFill>
                  <a:srgbClr val="00B050"/>
                </a:solidFill>
              </a:rPr>
              <a:t>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FDAD2B-060F-4BCD-AF96-F9760C23E7E3}"/>
              </a:ext>
            </a:extLst>
          </p:cNvPr>
          <p:cNvSpPr txBox="1"/>
          <p:nvPr/>
        </p:nvSpPr>
        <p:spPr>
          <a:xfrm>
            <a:off x="4694548" y="5081048"/>
            <a:ext cx="4166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Responses</a:t>
            </a:r>
          </a:p>
        </p:txBody>
      </p:sp>
    </p:spTree>
    <p:extLst>
      <p:ext uri="{BB962C8B-B14F-4D97-AF65-F5344CB8AC3E}">
        <p14:creationId xmlns:p14="http://schemas.microsoft.com/office/powerpoint/2010/main" val="2934477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F3B88E-C8A9-4C08-BB8E-CEAF2FDBCDE4}"/>
              </a:ext>
            </a:extLst>
          </p:cNvPr>
          <p:cNvSpPr txBox="1"/>
          <p:nvPr/>
        </p:nvSpPr>
        <p:spPr>
          <a:xfrm>
            <a:off x="1038225" y="790575"/>
            <a:ext cx="9305925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Our Findings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4D67CB-7F1E-4B96-AAEB-1C157B1CC3C4}"/>
              </a:ext>
            </a:extLst>
          </p:cNvPr>
          <p:cNvSpPr txBox="1"/>
          <p:nvPr/>
        </p:nvSpPr>
        <p:spPr>
          <a:xfrm>
            <a:off x="1104900" y="1971675"/>
            <a:ext cx="807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4000" dirty="0"/>
              <a:t>Areas worked : North West, Midlands &amp; Wales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4000" dirty="0"/>
              <a:t>Full timers are all in the same wage bracket £25k - £30k</a:t>
            </a:r>
          </a:p>
          <a:p>
            <a:r>
              <a:rPr lang="en-GB" sz="4000" dirty="0"/>
              <a:t>3. Ages varied- all female responses</a:t>
            </a:r>
          </a:p>
          <a:p>
            <a:pPr marL="342900" indent="-342900">
              <a:buFont typeface="+mj-lt"/>
              <a:buAutoNum type="arabicPeriod"/>
            </a:pP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71328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544AFF-2434-41F7-82CD-9C320E2C7D41}"/>
              </a:ext>
            </a:extLst>
          </p:cNvPr>
          <p:cNvSpPr txBox="1"/>
          <p:nvPr/>
        </p:nvSpPr>
        <p:spPr>
          <a:xfrm>
            <a:off x="0" y="866775"/>
            <a:ext cx="12191999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Full Timers – 4 responses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943D26-1087-47CD-ACBE-17AEDF1A77F8}"/>
              </a:ext>
            </a:extLst>
          </p:cNvPr>
          <p:cNvSpPr txBox="1"/>
          <p:nvPr/>
        </p:nvSpPr>
        <p:spPr>
          <a:xfrm>
            <a:off x="676275" y="1990725"/>
            <a:ext cx="66389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Hours worked Between 30 -37.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Wages all in the same bracket £25k - £30k.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3 hosted by  Local Authorities.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One host 3</a:t>
            </a:r>
            <a:r>
              <a:rPr lang="en-GB" baseline="30000" dirty="0"/>
              <a:t>rd</a:t>
            </a:r>
            <a:r>
              <a:rPr lang="en-GB" dirty="0"/>
              <a:t> sector.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 err="1"/>
              <a:t>Theres</a:t>
            </a:r>
            <a:r>
              <a:rPr lang="en-GB" dirty="0"/>
              <a:t> a mixture of Local Authority, TOC’s, Network Rail, Station Adopters, Transport Organisations on partnerships.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1 employed for  2-5 years, 3 x 12-18 </a:t>
            </a:r>
            <a:r>
              <a:rPr lang="en-GB" dirty="0" err="1"/>
              <a:t>mths</a:t>
            </a: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All get time in lieu for overtime.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All get sick pay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All get paid holiday’s variations between 22 &amp; 26 days.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3 of the 4 have personal development opportunities.</a:t>
            </a:r>
          </a:p>
          <a:p>
            <a:r>
              <a:rPr lang="en-GB" dirty="0"/>
              <a:t>11. 2 posts  funded by TOC &amp; LA, 2 funded by TOCs.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253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BA9A97-AA01-471A-9474-608D87D66BCF}"/>
              </a:ext>
            </a:extLst>
          </p:cNvPr>
          <p:cNvSpPr txBox="1"/>
          <p:nvPr/>
        </p:nvSpPr>
        <p:spPr>
          <a:xfrm>
            <a:off x="0" y="571500"/>
            <a:ext cx="12487275" cy="70788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</a:rPr>
              <a:t>Part Timers/Job Share – 3 responses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9ED19D-32BF-4F28-BA43-C23325369F64}"/>
              </a:ext>
            </a:extLst>
          </p:cNvPr>
          <p:cNvSpPr txBox="1"/>
          <p:nvPr/>
        </p:nvSpPr>
        <p:spPr>
          <a:xfrm>
            <a:off x="2171700" y="2200275"/>
            <a:ext cx="6553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Hours worked 18.5 – 25.5  hours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Pay scales £10- £14,999 - £20- £24,999.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3  hosted by Local Authorities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Length of employment varies between 12-18mths – 2-5years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All get time in lieu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All get sick pay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All get paid holiday pay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Personal Development  opportunities 2 said yes, 1 1 wasn’t sure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2 posts funded by TOC/LA, 1 funded by TOC.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1337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432201D-6604-4B36-AA6F-281BB47E158C}"/>
              </a:ext>
            </a:extLst>
          </p:cNvPr>
          <p:cNvSpPr/>
          <p:nvPr/>
        </p:nvSpPr>
        <p:spPr>
          <a:xfrm>
            <a:off x="4651948" y="938643"/>
            <a:ext cx="2118146" cy="1224681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Budget management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F2D32A-19F2-4532-B53D-508D4CECB1D0}"/>
              </a:ext>
            </a:extLst>
          </p:cNvPr>
          <p:cNvSpPr/>
          <p:nvPr/>
        </p:nvSpPr>
        <p:spPr>
          <a:xfrm>
            <a:off x="3269329" y="4301478"/>
            <a:ext cx="1967160" cy="1378816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Liaising with and briefing the media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049179E-2D1D-48F3-9191-34B8482097E4}"/>
              </a:ext>
            </a:extLst>
          </p:cNvPr>
          <p:cNvSpPr/>
          <p:nvPr/>
        </p:nvSpPr>
        <p:spPr>
          <a:xfrm>
            <a:off x="7026934" y="3003802"/>
            <a:ext cx="1997924" cy="1565776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Ensuring good governance </a:t>
            </a:r>
          </a:p>
          <a:p>
            <a:endParaRPr lang="en-GB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AEB1E48-CC2B-4153-8470-DCAF7B4ED21B}"/>
              </a:ext>
            </a:extLst>
          </p:cNvPr>
          <p:cNvSpPr/>
          <p:nvPr/>
        </p:nvSpPr>
        <p:spPr>
          <a:xfrm>
            <a:off x="1321829" y="3167838"/>
            <a:ext cx="2569696" cy="1732347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Managing a multidisciplinary project team of external professionals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497558D-E7FE-45AB-B29E-88D95C3CE8AA}"/>
              </a:ext>
            </a:extLst>
          </p:cNvPr>
          <p:cNvSpPr/>
          <p:nvPr/>
        </p:nvSpPr>
        <p:spPr>
          <a:xfrm>
            <a:off x="6417560" y="897658"/>
            <a:ext cx="2139052" cy="1388264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Stakeholder management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AD29B32-B86C-4EA8-BF05-E4EBE4CD589F}"/>
              </a:ext>
            </a:extLst>
          </p:cNvPr>
          <p:cNvSpPr/>
          <p:nvPr/>
        </p:nvSpPr>
        <p:spPr>
          <a:xfrm>
            <a:off x="7629481" y="1863224"/>
            <a:ext cx="2118145" cy="1388264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Writing high level documents and reports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F8AA3A-E420-47AE-9939-057EA8ED1F15}"/>
              </a:ext>
            </a:extLst>
          </p:cNvPr>
          <p:cNvSpPr/>
          <p:nvPr/>
        </p:nvSpPr>
        <p:spPr>
          <a:xfrm>
            <a:off x="2879493" y="1566333"/>
            <a:ext cx="2249296" cy="1388264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Building and maintaining new relationships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48DEC45-B275-445D-B657-59FAF21D040E}"/>
              </a:ext>
            </a:extLst>
          </p:cNvPr>
          <p:cNvSpPr/>
          <p:nvPr/>
        </p:nvSpPr>
        <p:spPr>
          <a:xfrm>
            <a:off x="5051248" y="2147334"/>
            <a:ext cx="2612105" cy="1220522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Commissioning and procurement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40D2BB9-06CB-4604-AD09-ADB68840EDB6}"/>
              </a:ext>
            </a:extLst>
          </p:cNvPr>
          <p:cNvSpPr/>
          <p:nvPr/>
        </p:nvSpPr>
        <p:spPr>
          <a:xfrm>
            <a:off x="3458012" y="2806064"/>
            <a:ext cx="1967160" cy="1388264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Managing social media and website updates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526A8E0-AF3F-4618-8490-8C76EDAA6703}"/>
              </a:ext>
            </a:extLst>
          </p:cNvPr>
          <p:cNvSpPr/>
          <p:nvPr/>
        </p:nvSpPr>
        <p:spPr>
          <a:xfrm>
            <a:off x="5000968" y="3228444"/>
            <a:ext cx="2500063" cy="2393912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Identifying and building new relationships with residents, community groups and professionals</a:t>
            </a:r>
          </a:p>
          <a:p>
            <a:endParaRPr lang="en-GB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5183ECA-6B95-40C1-A710-07804EEB8C91}"/>
              </a:ext>
            </a:extLst>
          </p:cNvPr>
          <p:cNvSpPr/>
          <p:nvPr/>
        </p:nvSpPr>
        <p:spPr>
          <a:xfrm>
            <a:off x="7047144" y="4116786"/>
            <a:ext cx="3126660" cy="1932755"/>
          </a:xfrm>
          <a:prstGeom prst="ellipse">
            <a:avLst/>
          </a:prstGeom>
          <a:solidFill>
            <a:srgbClr val="FF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Facilitate participation from politicians (Elected Members, Cabinet Members and MSs)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D5DB41-0CA6-451B-9583-16B48AF14A09}"/>
              </a:ext>
            </a:extLst>
          </p:cNvPr>
          <p:cNvSpPr txBox="1"/>
          <p:nvPr/>
        </p:nvSpPr>
        <p:spPr>
          <a:xfrm flipH="1">
            <a:off x="573620" y="1717052"/>
            <a:ext cx="76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4143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6818B31-FC53-4DE8-957C-615F3A2D667E}"/>
              </a:ext>
            </a:extLst>
          </p:cNvPr>
          <p:cNvSpPr/>
          <p:nvPr/>
        </p:nvSpPr>
        <p:spPr>
          <a:xfrm>
            <a:off x="3883566" y="743076"/>
            <a:ext cx="2463083" cy="1784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Working with schools and other community groups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EA6F3DE-FADD-4E8C-B20D-F35B575DAEDF}"/>
              </a:ext>
            </a:extLst>
          </p:cNvPr>
          <p:cNvSpPr/>
          <p:nvPr/>
        </p:nvSpPr>
        <p:spPr>
          <a:xfrm>
            <a:off x="3397326" y="5116604"/>
            <a:ext cx="2211588" cy="16097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Managing expenditure and income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E1F5DB8-FB69-4E93-8D4D-68BC8CE6CA82}"/>
              </a:ext>
            </a:extLst>
          </p:cNvPr>
          <p:cNvSpPr/>
          <p:nvPr/>
        </p:nvSpPr>
        <p:spPr>
          <a:xfrm>
            <a:off x="6985710" y="1101174"/>
            <a:ext cx="2228850" cy="2152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Lead on projects as agreed in the Activity Plan by the Steering Group</a:t>
            </a:r>
          </a:p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DC8B7D-19BE-40FD-BA51-3502CD1906A3}"/>
              </a:ext>
            </a:extLst>
          </p:cNvPr>
          <p:cNvSpPr/>
          <p:nvPr/>
        </p:nvSpPr>
        <p:spPr>
          <a:xfrm>
            <a:off x="8131614" y="4096909"/>
            <a:ext cx="2228850" cy="20393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Liaise with station adoption groups and other local partners</a:t>
            </a:r>
          </a:p>
          <a:p>
            <a:pPr algn="ctr"/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02A0AF-3E56-4BDA-83EA-4D96408CD1B0}"/>
              </a:ext>
            </a:extLst>
          </p:cNvPr>
          <p:cNvSpPr/>
          <p:nvPr/>
        </p:nvSpPr>
        <p:spPr>
          <a:xfrm>
            <a:off x="7228035" y="3062612"/>
            <a:ext cx="1543050" cy="1533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Apply for funding for stations</a:t>
            </a:r>
          </a:p>
          <a:p>
            <a:pPr algn="ctr"/>
            <a:endParaRPr lang="en-GB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756A6E2-841A-4B79-8239-4D2748912766}"/>
              </a:ext>
            </a:extLst>
          </p:cNvPr>
          <p:cNvSpPr/>
          <p:nvPr/>
        </p:nvSpPr>
        <p:spPr>
          <a:xfrm>
            <a:off x="5356378" y="5219059"/>
            <a:ext cx="1871657" cy="143351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Supporting station volunteers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059D33A-F3B5-4624-A055-7160EED40ADA}"/>
              </a:ext>
            </a:extLst>
          </p:cNvPr>
          <p:cNvSpPr/>
          <p:nvPr/>
        </p:nvSpPr>
        <p:spPr>
          <a:xfrm>
            <a:off x="3219006" y="3550442"/>
            <a:ext cx="2771776" cy="184725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Working with schools and other community groups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73A8498-5632-4E82-991B-BED6830AA919}"/>
              </a:ext>
            </a:extLst>
          </p:cNvPr>
          <p:cNvSpPr/>
          <p:nvPr/>
        </p:nvSpPr>
        <p:spPr>
          <a:xfrm>
            <a:off x="4936183" y="2079426"/>
            <a:ext cx="1747843" cy="115430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Purchasing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3673FA7-36F6-4987-A1BA-7189EC7FCA1B}"/>
              </a:ext>
            </a:extLst>
          </p:cNvPr>
          <p:cNvSpPr/>
          <p:nvPr/>
        </p:nvSpPr>
        <p:spPr>
          <a:xfrm>
            <a:off x="5237867" y="2908551"/>
            <a:ext cx="1407295" cy="133484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Practical work at stations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6D58491-D123-40DE-BCFB-DD59D18EB7E7}"/>
              </a:ext>
            </a:extLst>
          </p:cNvPr>
          <p:cNvSpPr/>
          <p:nvPr/>
        </p:nvSpPr>
        <p:spPr>
          <a:xfrm>
            <a:off x="5585123" y="4330558"/>
            <a:ext cx="1167958" cy="115430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            Admin work</a:t>
            </a:r>
          </a:p>
          <a:p>
            <a:endParaRPr lang="en-GB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0D7D20B-1C7F-495F-9F03-11F119B63B1A}"/>
              </a:ext>
            </a:extLst>
          </p:cNvPr>
          <p:cNvSpPr/>
          <p:nvPr/>
        </p:nvSpPr>
        <p:spPr>
          <a:xfrm>
            <a:off x="3335952" y="2378924"/>
            <a:ext cx="2053826" cy="16097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Project creation and management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EF48B0A-4924-41B9-B75C-016F6128032C}"/>
              </a:ext>
            </a:extLst>
          </p:cNvPr>
          <p:cNvSpPr/>
          <p:nvPr/>
        </p:nvSpPr>
        <p:spPr>
          <a:xfrm>
            <a:off x="380133" y="2908337"/>
            <a:ext cx="2120021" cy="115430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Project management 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324AAC2-036F-44D2-89C8-715B6053D910}"/>
              </a:ext>
            </a:extLst>
          </p:cNvPr>
          <p:cNvSpPr/>
          <p:nvPr/>
        </p:nvSpPr>
        <p:spPr>
          <a:xfrm>
            <a:off x="449668" y="4064756"/>
            <a:ext cx="1938227" cy="115430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Community engagement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D8DCA9C-5F63-445C-8C22-568B35BD7D2E}"/>
              </a:ext>
            </a:extLst>
          </p:cNvPr>
          <p:cNvSpPr/>
          <p:nvPr/>
        </p:nvSpPr>
        <p:spPr>
          <a:xfrm>
            <a:off x="534938" y="5219059"/>
            <a:ext cx="1679329" cy="115430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/>
              <a:t>Marketing 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456130A-DC37-413E-8C31-7C04F0A1E160}"/>
              </a:ext>
            </a:extLst>
          </p:cNvPr>
          <p:cNvSpPr/>
          <p:nvPr/>
        </p:nvSpPr>
        <p:spPr>
          <a:xfrm>
            <a:off x="346560" y="1754034"/>
            <a:ext cx="2463084" cy="115430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/>
              <a:t>Social media &amp; communications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156399A-B190-455D-8602-C6237FE36EF5}"/>
              </a:ext>
            </a:extLst>
          </p:cNvPr>
          <p:cNvSpPr txBox="1"/>
          <p:nvPr/>
        </p:nvSpPr>
        <p:spPr>
          <a:xfrm>
            <a:off x="0" y="72067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Tasks continued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906867A-A71B-451B-85BC-7EB6032F08B0}"/>
              </a:ext>
            </a:extLst>
          </p:cNvPr>
          <p:cNvSpPr txBox="1"/>
          <p:nvPr/>
        </p:nvSpPr>
        <p:spPr>
          <a:xfrm>
            <a:off x="9353958" y="3350387"/>
            <a:ext cx="222885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/>
              <a:t>Earns £25-£30k</a:t>
            </a:r>
          </a:p>
        </p:txBody>
      </p:sp>
    </p:spTree>
    <p:extLst>
      <p:ext uri="{BB962C8B-B14F-4D97-AF65-F5344CB8AC3E}">
        <p14:creationId xmlns:p14="http://schemas.microsoft.com/office/powerpoint/2010/main" val="926513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989</Words>
  <Application>Microsoft Office PowerPoint</Application>
  <PresentationFormat>Widescreen</PresentationFormat>
  <Paragraphs>117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CRO’s Survey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Positives</vt:lpstr>
      <vt:lpstr>Room for Improvements </vt:lpstr>
      <vt:lpstr>Next steps- Recommendations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CRO’s Survey</dc:title>
  <dc:creator>McLoughlin, Jayne</dc:creator>
  <cp:lastModifiedBy>McLoughlin, Jayne</cp:lastModifiedBy>
  <cp:revision>35</cp:revision>
  <dcterms:created xsi:type="dcterms:W3CDTF">2022-03-29T10:31:01Z</dcterms:created>
  <dcterms:modified xsi:type="dcterms:W3CDTF">2022-08-17T07:24:24Z</dcterms:modified>
</cp:coreProperties>
</file>